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486" r:id="rId2"/>
    <p:sldId id="497" r:id="rId3"/>
    <p:sldId id="413" r:id="rId4"/>
    <p:sldId id="462" r:id="rId5"/>
    <p:sldId id="414" r:id="rId6"/>
    <p:sldId id="466" r:id="rId7"/>
    <p:sldId id="483" r:id="rId8"/>
    <p:sldId id="419" r:id="rId9"/>
    <p:sldId id="487" r:id="rId10"/>
    <p:sldId id="488" r:id="rId11"/>
    <p:sldId id="489" r:id="rId12"/>
    <p:sldId id="490" r:id="rId13"/>
    <p:sldId id="491" r:id="rId14"/>
    <p:sldId id="492" r:id="rId15"/>
    <p:sldId id="493" r:id="rId16"/>
    <p:sldId id="494" r:id="rId17"/>
    <p:sldId id="495" r:id="rId18"/>
    <p:sldId id="496" r:id="rId19"/>
    <p:sldId id="480" r:id="rId20"/>
    <p:sldId id="399" r:id="rId21"/>
    <p:sldId id="409" r:id="rId22"/>
    <p:sldId id="481" r:id="rId23"/>
    <p:sldId id="4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2" d="100"/>
          <a:sy n="72" d="100"/>
        </p:scale>
        <p:origin x="10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427673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06748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12</a:t>
            </a:fld>
            <a:endParaRPr lang="en-US"/>
          </a:p>
        </p:txBody>
      </p:sp>
    </p:spTree>
    <p:extLst>
      <p:ext uri="{BB962C8B-B14F-4D97-AF65-F5344CB8AC3E}">
        <p14:creationId xmlns:p14="http://schemas.microsoft.com/office/powerpoint/2010/main" val="204530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18609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22717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48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61635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rTsAg_OGh-A"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pi.sap.com/themes/CDSViews"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Basics%20of%20CDS%20View%20&amp;%20Entitie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pXoTqHLeSo&amp;list=PLcxqFaocb9WLtnq-rpXbRy5hnKECxr95G&amp;index=66" TargetMode="External"/><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hyperlink" Target="https://www.youtube.com/watch?v=hbtnWi032Z8" TargetMode="External"/><Relationship Id="rId4" Type="http://schemas.openxmlformats.org/officeDocument/2006/relationships/hyperlink" Target="https://www.youtube.com/watch?v=1JkX-XuSeVE&amp;list=PLcxqFaocb9WLtnq-rpXbRy5hnKECxr95G&amp;index=7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Corporate_Full_Stack_Training/blob/master/Day%2013/AMDP%20Code.t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18026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Core Data &amp; Services at Glance</a:t>
            </a:r>
            <a:endParaRPr lang="en-US" sz="360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3" name="Group 12"/>
          <p:cNvGrpSpPr/>
          <p:nvPr/>
        </p:nvGrpSpPr>
        <p:grpSpPr>
          <a:xfrm>
            <a:off x="324429" y="1335903"/>
            <a:ext cx="5557732" cy="1476986"/>
            <a:chOff x="323476" y="1336592"/>
            <a:chExt cx="5559019" cy="1477328"/>
          </a:xfrm>
        </p:grpSpPr>
        <p:sp>
          <p:nvSpPr>
            <p:cNvPr id="14" name="TextBox 13"/>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1</a:t>
              </a:r>
            </a:p>
          </p:txBody>
        </p:sp>
        <p:sp>
          <p:nvSpPr>
            <p:cNvPr id="15" name="TextBox 14"/>
            <p:cNvSpPr txBox="1"/>
            <p:nvPr/>
          </p:nvSpPr>
          <p:spPr>
            <a:xfrm>
              <a:off x="1146254" y="1651935"/>
              <a:ext cx="4736241"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Semantically Rich Data-Models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Domain specific languages </a:t>
              </a:r>
              <a:r>
                <a:rPr lang="en-US" sz="1600" kern="0" dirty="0">
                  <a:ea typeface="Arial Unicode MS" pitchFamily="34" charset="-128"/>
                  <a:cs typeface="Arial Unicode MS" pitchFamily="34" charset="-128"/>
                </a:rPr>
                <a:t>(DDL, QL, DCL)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Declarative, close to conceptual thinking</a:t>
              </a:r>
              <a:r>
                <a:rPr lang="en-US" sz="1600" kern="0" dirty="0">
                  <a:ea typeface="Arial Unicode MS" pitchFamily="34" charset="-128"/>
                  <a:cs typeface="Arial Unicode MS" pitchFamily="34" charset="-128"/>
                </a:rPr>
                <a:t> </a:t>
              </a:r>
            </a:p>
          </p:txBody>
        </p:sp>
      </p:grpSp>
      <p:grpSp>
        <p:nvGrpSpPr>
          <p:cNvPr id="16" name="Group 15"/>
          <p:cNvGrpSpPr/>
          <p:nvPr/>
        </p:nvGrpSpPr>
        <p:grpSpPr>
          <a:xfrm>
            <a:off x="324429" y="3083110"/>
            <a:ext cx="5633750" cy="1476986"/>
            <a:chOff x="323476" y="1336592"/>
            <a:chExt cx="5635054" cy="1477328"/>
          </a:xfrm>
        </p:grpSpPr>
        <p:sp>
          <p:nvSpPr>
            <p:cNvPr id="17" name="TextBox 16"/>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2</a:t>
              </a:r>
            </a:p>
          </p:txBody>
        </p:sp>
        <p:sp>
          <p:nvSpPr>
            <p:cNvPr id="18" name="TextBox 17"/>
            <p:cNvSpPr txBox="1"/>
            <p:nvPr/>
          </p:nvSpPr>
          <p:spPr>
            <a:xfrm>
              <a:off x="1146254" y="1613739"/>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CDS is completely based on SQL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Any ‘Standard SQL’ features directly available like joins, unions, build-in functions, …</a:t>
              </a:r>
            </a:p>
          </p:txBody>
        </p:sp>
      </p:grpSp>
      <p:grpSp>
        <p:nvGrpSpPr>
          <p:cNvPr id="19" name="Group 18"/>
          <p:cNvGrpSpPr/>
          <p:nvPr/>
        </p:nvGrpSpPr>
        <p:grpSpPr>
          <a:xfrm>
            <a:off x="324429" y="4829558"/>
            <a:ext cx="5633750" cy="1476986"/>
            <a:chOff x="323476" y="1336592"/>
            <a:chExt cx="5635054" cy="1477328"/>
          </a:xfrm>
        </p:grpSpPr>
        <p:sp>
          <p:nvSpPr>
            <p:cNvPr id="20" name="TextBox 19"/>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3</a:t>
              </a:r>
            </a:p>
          </p:txBody>
        </p:sp>
        <p:sp>
          <p:nvSpPr>
            <p:cNvPr id="21" name="TextBox 20"/>
            <p:cNvSpPr txBox="1"/>
            <p:nvPr/>
          </p:nvSpPr>
          <p:spPr>
            <a:xfrm>
              <a:off x="1146254" y="1632837"/>
              <a:ext cx="4812276" cy="907131"/>
            </a:xfrm>
            <a:prstGeom prst="rect">
              <a:avLst/>
            </a:prstGeom>
            <a:noFill/>
          </p:spPr>
          <p:txBody>
            <a:bodyPr wrap="square" lIns="0" tIns="0" rIns="107975"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Fully Compatible with Any DB</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Generated and managed SQL Views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Modern Open SQL</a:t>
              </a:r>
            </a:p>
          </p:txBody>
        </p:sp>
      </p:grpSp>
      <p:grpSp>
        <p:nvGrpSpPr>
          <p:cNvPr id="22" name="Group 21"/>
          <p:cNvGrpSpPr/>
          <p:nvPr/>
        </p:nvGrpSpPr>
        <p:grpSpPr>
          <a:xfrm>
            <a:off x="6309839" y="1335903"/>
            <a:ext cx="5584585" cy="1476986"/>
            <a:chOff x="323476" y="1336592"/>
            <a:chExt cx="5635053" cy="1477328"/>
          </a:xfrm>
        </p:grpSpPr>
        <p:sp>
          <p:nvSpPr>
            <p:cNvPr id="23" name="TextBox 22"/>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4</a:t>
              </a:r>
            </a:p>
          </p:txBody>
        </p:sp>
        <p:sp>
          <p:nvSpPr>
            <p:cNvPr id="24" name="TextBox 23"/>
            <p:cNvSpPr txBox="1"/>
            <p:nvPr/>
          </p:nvSpPr>
          <p:spPr>
            <a:xfrm>
              <a:off x="1096086" y="1632837"/>
              <a:ext cx="4862443"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Common Basis for Domain-Specific Frameworks </a:t>
              </a:r>
              <a:r>
                <a:rPr lang="en-US" sz="1800" kern="0" dirty="0">
                  <a:ea typeface="Arial Unicode MS" pitchFamily="34" charset="-128"/>
                  <a:cs typeface="Arial Unicode MS" pitchFamily="34" charset="-128"/>
                </a:rPr>
                <a:t>e.g. UI, Analytics, OData, BW,…</a:t>
              </a:r>
            </a:p>
            <a:p>
              <a:pPr fontAlgn="base">
                <a:spcBef>
                  <a:spcPts val="600"/>
                </a:spcBef>
                <a:spcAft>
                  <a:spcPct val="0"/>
                </a:spcAft>
                <a:buClr>
                  <a:srgbClr val="F0AB00"/>
                </a:buClr>
                <a:buSzPct val="80000"/>
              </a:pPr>
              <a:r>
                <a:rPr lang="en-US" sz="1800" i="1" kern="0" dirty="0">
                  <a:solidFill>
                    <a:srgbClr val="3991D0"/>
                  </a:solidFill>
                  <a:ea typeface="Arial Unicode MS" pitchFamily="34" charset="-128"/>
                  <a:cs typeface="Arial Unicode MS" pitchFamily="34" charset="-128"/>
                </a:rPr>
                <a:t>@AnalyticsDetails.aggregationBehaviour: SUM </a:t>
              </a:r>
            </a:p>
          </p:txBody>
        </p:sp>
      </p:grpSp>
      <p:grpSp>
        <p:nvGrpSpPr>
          <p:cNvPr id="25" name="Group 24"/>
          <p:cNvGrpSpPr/>
          <p:nvPr/>
        </p:nvGrpSpPr>
        <p:grpSpPr>
          <a:xfrm>
            <a:off x="6309840" y="3082730"/>
            <a:ext cx="5710890" cy="1476986"/>
            <a:chOff x="323476" y="1336592"/>
            <a:chExt cx="5789915" cy="1477328"/>
          </a:xfrm>
        </p:grpSpPr>
        <p:sp>
          <p:nvSpPr>
            <p:cNvPr id="26" name="TextBox 25"/>
            <p:cNvSpPr txBox="1"/>
            <p:nvPr/>
          </p:nvSpPr>
          <p:spPr>
            <a:xfrm>
              <a:off x="323476" y="1336592"/>
              <a:ext cx="648870"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5</a:t>
              </a:r>
            </a:p>
          </p:txBody>
        </p:sp>
        <p:sp>
          <p:nvSpPr>
            <p:cNvPr id="27" name="TextBox 26"/>
            <p:cNvSpPr txBox="1"/>
            <p:nvPr/>
          </p:nvSpPr>
          <p:spPr>
            <a:xfrm>
              <a:off x="1109440" y="1623288"/>
              <a:ext cx="5003951"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Built-in Functions and Code Pushdown</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Table Functions for Breakout Scenarios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Rich Set of Built-in SQL Functions</a:t>
              </a:r>
            </a:p>
          </p:txBody>
        </p:sp>
      </p:grpSp>
      <p:grpSp>
        <p:nvGrpSpPr>
          <p:cNvPr id="28" name="Group 27"/>
          <p:cNvGrpSpPr/>
          <p:nvPr/>
        </p:nvGrpSpPr>
        <p:grpSpPr>
          <a:xfrm>
            <a:off x="6309840" y="4829558"/>
            <a:ext cx="5586783" cy="1476986"/>
            <a:chOff x="323476" y="1336592"/>
            <a:chExt cx="5635054" cy="1477328"/>
          </a:xfrm>
        </p:grpSpPr>
        <p:sp>
          <p:nvSpPr>
            <p:cNvPr id="29" name="TextBox 28"/>
            <p:cNvSpPr txBox="1"/>
            <p:nvPr/>
          </p:nvSpPr>
          <p:spPr>
            <a:xfrm>
              <a:off x="323476" y="1336592"/>
              <a:ext cx="640162" cy="147732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GB" sz="9598" dirty="0">
                  <a:ln w="12700">
                    <a:solidFill>
                      <a:schemeClr val="bg1">
                        <a:lumMod val="85000"/>
                      </a:schemeClr>
                    </a:solidFill>
                    <a:prstDash val="solid"/>
                  </a:ln>
                  <a:solidFill>
                    <a:schemeClr val="tx1">
                      <a:lumMod val="50000"/>
                      <a:lumOff val="50000"/>
                    </a:schemeClr>
                  </a:solidFill>
                  <a:latin typeface="Avenir Light"/>
                </a:rPr>
                <a:t>6</a:t>
              </a:r>
            </a:p>
          </p:txBody>
        </p:sp>
        <p:sp>
          <p:nvSpPr>
            <p:cNvPr id="30" name="TextBox 29"/>
            <p:cNvSpPr txBox="1"/>
            <p:nvPr/>
          </p:nvSpPr>
          <p:spPr>
            <a:xfrm>
              <a:off x="1095782" y="1623288"/>
              <a:ext cx="4862748" cy="907131"/>
            </a:xfrm>
            <a:prstGeom prst="rect">
              <a:avLst/>
            </a:prstGeom>
            <a:noFill/>
          </p:spPr>
          <p:txBody>
            <a:bodyPr wrap="square" lIns="0" tIns="0" rIns="0" bIns="0" rtlCol="0">
              <a:no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Extensible</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model level thru extensions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On meta-model level thru annotations</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72358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character and hands question mar vector fre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10469" t="9716" r="7444" b="10979"/>
          <a:stretch/>
        </p:blipFill>
        <p:spPr bwMode="auto">
          <a:xfrm>
            <a:off x="8825942" y="1020426"/>
            <a:ext cx="3166608" cy="3059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xmlns="" id="{C3D67074-ABBF-4F1F-8F04-07B7C002C1DF}"/>
              </a:ext>
            </a:extLst>
          </p:cNvPr>
          <p:cNvSpPr txBox="1"/>
          <p:nvPr/>
        </p:nvSpPr>
        <p:spPr>
          <a:xfrm>
            <a:off x="261764" y="901592"/>
            <a:ext cx="11734800"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develop CDS views if my Company is not on HANA?</a:t>
            </a:r>
          </a:p>
          <a:p>
            <a:pPr lvl="1">
              <a:defRPr/>
            </a:pPr>
            <a:r>
              <a:rPr lang="en-US" dirty="0">
                <a:solidFill>
                  <a:prstClr val="black"/>
                </a:solidFill>
                <a:latin typeface="Calibri"/>
              </a:rPr>
              <a:t>Yes, Provided your ABAP system is above NW 7.4 SP6 +.</a:t>
            </a:r>
          </a:p>
          <a:p>
            <a:pPr lvl="1">
              <a:defRPr/>
            </a:pPr>
            <a:r>
              <a:rPr lang="en-US" dirty="0">
                <a:solidFill>
                  <a:prstClr val="black"/>
                </a:solidFill>
                <a:latin typeface="Calibri"/>
              </a:rPr>
              <a:t>You may not get the full potential as you may get when you are on HANA.</a:t>
            </a:r>
          </a:p>
          <a:p>
            <a:pPr lvl="1">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Are CDS views same as HANA Calculation Views?</a:t>
            </a:r>
          </a:p>
          <a:p>
            <a:pPr lvl="1">
              <a:defRPr/>
            </a:pPr>
            <a:r>
              <a:rPr lang="en-US" dirty="0">
                <a:solidFill>
                  <a:prstClr val="black"/>
                </a:solidFill>
                <a:latin typeface="Calibri"/>
              </a:rPr>
              <a:t>No. HANA Calc view created in HANA Directly, But CDS views are created in ABAP.</a:t>
            </a:r>
          </a:p>
          <a:p>
            <a:pPr lvl="1">
              <a:defRPr/>
            </a:pPr>
            <a:r>
              <a:rPr lang="en-US" dirty="0">
                <a:solidFill>
                  <a:prstClr val="black"/>
                </a:solidFill>
                <a:latin typeface="Calibri"/>
              </a:rPr>
              <a:t>When you activate it generate Runtime object which is a HANA View inside of HANA.</a:t>
            </a:r>
          </a:p>
          <a:p>
            <a:pPr lvl="1">
              <a:defRPr/>
            </a:pPr>
            <a:endParaRPr lang="en-US" dirty="0">
              <a:solidFill>
                <a:prstClr val="black"/>
              </a:solidFill>
              <a:latin typeface="Calibri"/>
            </a:endParaRPr>
          </a:p>
          <a:p>
            <a:pPr marL="342900" indent="-342900">
              <a:buAutoNum type="arabicPeriod" startAt="3"/>
              <a:defRPr/>
            </a:pPr>
            <a:r>
              <a:rPr lang="en-US" dirty="0">
                <a:solidFill>
                  <a:prstClr val="black"/>
                </a:solidFill>
                <a:latin typeface="Calibri"/>
              </a:rPr>
              <a:t>Which system do I code cds views.</a:t>
            </a:r>
          </a:p>
          <a:p>
            <a:pPr lvl="1">
              <a:defRPr/>
            </a:pPr>
            <a:r>
              <a:rPr lang="en-US" dirty="0">
                <a:solidFill>
                  <a:prstClr val="black"/>
                </a:solidFill>
                <a:latin typeface="Calibri"/>
              </a:rPr>
              <a:t>ABAP system only using ADT</a:t>
            </a:r>
          </a:p>
          <a:p>
            <a:pPr lvl="1">
              <a:defRPr/>
            </a:pPr>
            <a:endParaRPr lang="en-US" dirty="0">
              <a:solidFill>
                <a:prstClr val="black"/>
              </a:solidFill>
              <a:latin typeface="Calibri"/>
            </a:endParaRPr>
          </a:p>
          <a:p>
            <a:pPr marL="342900" marR="0" lvl="0" indent="-342900" algn="l" defTabSz="914400" rtl="0" eaLnBrk="1" fontAlgn="auto" latinLnBrk="0" hangingPunct="1">
              <a:lnSpc>
                <a:spcPct val="100000"/>
              </a:lnSpc>
              <a:spcBef>
                <a:spcPts val="0"/>
              </a:spcBef>
              <a:spcAft>
                <a:spcPts val="0"/>
              </a:spcAft>
              <a:buClrTx/>
              <a:buSzTx/>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the best way and best practice to implement the CDS views? </a:t>
            </a:r>
            <a:r>
              <a:rPr lang="en-US" dirty="0">
                <a:solidFill>
                  <a:prstClr val="black"/>
                </a:solidFill>
                <a:latin typeface="Calibri"/>
              </a:rPr>
              <a:t>Are there some guidelines on CDS views for S/4HANA?</a:t>
            </a:r>
          </a:p>
          <a:p>
            <a:pPr lvl="1">
              <a:defRPr/>
            </a:pPr>
            <a:r>
              <a:rPr lang="en-US" dirty="0">
                <a:solidFill>
                  <a:prstClr val="black"/>
                </a:solidFill>
                <a:latin typeface="Calibri"/>
              </a:rPr>
              <a:t>You can get good performance with CDS views, there are guidelines which we can use like VDM</a:t>
            </a:r>
          </a:p>
          <a:p>
            <a:pPr marL="342900" indent="-342900">
              <a:buFont typeface="+mj-lt"/>
              <a:buAutoNum type="arabicPeriod" startAt="4"/>
              <a:defRPr/>
            </a:pPr>
            <a:r>
              <a:rPr kumimoji="0" lang="en-US" b="0" i="0" u="none" strike="noStrike" kern="1200" cap="none" spc="0" normalizeH="0" baseline="0" noProof="0" dirty="0">
                <a:ln>
                  <a:noFill/>
                </a:ln>
                <a:solidFill>
                  <a:prstClr val="black"/>
                </a:solidFill>
                <a:effectLst/>
                <a:uLnTx/>
                <a:uFillTx/>
                <a:latin typeface="Calibri"/>
                <a:ea typeface="+mn-ea"/>
                <a:cs typeface="+mn-cs"/>
              </a:rPr>
              <a:t>I have heard about </a:t>
            </a:r>
            <a:r>
              <a:rPr lang="en-US" dirty="0">
                <a:solidFill>
                  <a:prstClr val="black"/>
                </a:solidFill>
                <a:latin typeface="Calibri"/>
              </a:rPr>
              <a:t>HANA CDS views also, are these same?</a:t>
            </a:r>
          </a:p>
          <a:p>
            <a:pPr marL="342900" indent="-342900">
              <a:buFont typeface="+mj-lt"/>
              <a:buAutoNum type="arabicPeriod" startAt="4"/>
              <a:defRPr/>
            </a:pPr>
            <a:r>
              <a:rPr lang="en-US" dirty="0">
                <a:solidFill>
                  <a:prstClr val="black"/>
                </a:solidFill>
                <a:latin typeface="Calibri"/>
              </a:rPr>
              <a:t>No. ABAP CDS and HANA CDS are one concept but 2 flavor. </a:t>
            </a:r>
          </a:p>
          <a:p>
            <a:pPr lvl="1">
              <a:defRPr/>
            </a:pPr>
            <a:r>
              <a:rPr lang="en-US" dirty="0">
                <a:solidFill>
                  <a:prstClr val="black"/>
                </a:solidFill>
                <a:latin typeface="Calibri"/>
              </a:rPr>
              <a:t>HANA CDS is used in companies who buys HANA only, they don’t have ABAP system</a:t>
            </a:r>
            <a:r>
              <a:rPr lang="en-US" dirty="0">
                <a:solidFill>
                  <a:prstClr val="black"/>
                </a:solidFill>
              </a:rPr>
              <a:t>. </a:t>
            </a:r>
            <a:r>
              <a:rPr lang="en-US" dirty="0">
                <a:solidFill>
                  <a:prstClr val="black"/>
                </a:solidFill>
                <a:hlinkClick r:id="rId5"/>
              </a:rPr>
              <a:t>https://www.youtube.com/watch?v=rTsAg_OGh-A</a:t>
            </a:r>
            <a:endParaRPr lang="en-US" dirty="0">
              <a:solidFill>
                <a:prstClr val="black"/>
              </a:solidFill>
            </a:endParaRPr>
          </a:p>
          <a:p>
            <a:pPr lvl="1">
              <a:defRPr/>
            </a:pPr>
            <a:endParaRPr lang="en-US" dirty="0">
              <a:solidFill>
                <a:prstClr val="black"/>
              </a:solidFill>
              <a:latin typeface="Calibri"/>
            </a:endParaRPr>
          </a:p>
        </p:txBody>
      </p:sp>
    </p:spTree>
    <p:extLst>
      <p:ext uri="{BB962C8B-B14F-4D97-AF65-F5344CB8AC3E}">
        <p14:creationId xmlns:p14="http://schemas.microsoft.com/office/powerpoint/2010/main" val="87704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on businessman makes desicion choose yes or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7354"/>
          <a:stretch/>
        </p:blipFill>
        <p:spPr bwMode="auto">
          <a:xfrm>
            <a:off x="7696807" y="2038053"/>
            <a:ext cx="4445000" cy="444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xmlns="" id="{C3D67074-ABBF-4F1F-8F04-07B7C002C1DF}"/>
              </a:ext>
            </a:extLst>
          </p:cNvPr>
          <p:cNvSpPr txBox="1"/>
          <p:nvPr/>
        </p:nvSpPr>
        <p:spPr>
          <a:xfrm>
            <a:off x="261764" y="934755"/>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If I am not from ABAP Background, do I need to learn ABAP to code CDS Views?</a:t>
            </a:r>
          </a:p>
          <a:p>
            <a:pPr lvl="1">
              <a:defRPr/>
            </a:pPr>
            <a:r>
              <a:rPr lang="en-US" dirty="0">
                <a:solidFill>
                  <a:prstClr val="black"/>
                </a:solidFill>
              </a:rPr>
              <a:t>From here, CDS is completely new syntax.</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also create new DB Table using CDS, or is it only for Views?</a:t>
            </a:r>
          </a:p>
          <a:p>
            <a:pPr lvl="1">
              <a:defRPr/>
            </a:pPr>
            <a:r>
              <a:rPr lang="en-US" dirty="0">
                <a:solidFill>
                  <a:prstClr val="black"/>
                </a:solidFill>
              </a:rPr>
              <a:t>Yes, indeed if you learn ABAP on Cloud, perhaps this is the only way to create table in ABAP on Cloud System.</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we update data also from CDS views or is it only View data.</a:t>
            </a:r>
          </a:p>
          <a:p>
            <a:pPr lvl="1">
              <a:defRPr/>
            </a:pPr>
            <a:r>
              <a:rPr lang="en-US" dirty="0">
                <a:solidFill>
                  <a:prstClr val="black"/>
                </a:solidFill>
              </a:rPr>
              <a:t>No. But when this concept is combined with frameworks like BOPF and RAP. Here CDS will work like template/data structure/BO to tell the framework what kind of data to work.</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Fiori App Call CDS view directly</a:t>
            </a:r>
          </a:p>
          <a:p>
            <a:pPr lvl="1">
              <a:defRPr/>
            </a:pPr>
            <a:r>
              <a:rPr lang="en-US" dirty="0">
                <a:solidFill>
                  <a:prstClr val="black"/>
                </a:solidFill>
              </a:rPr>
              <a:t>No. FIORI ONLY AND ONLY TALKS TO </a:t>
            </a:r>
            <a:r>
              <a:rPr lang="en-US" b="1" dirty="0">
                <a:solidFill>
                  <a:prstClr val="black"/>
                </a:solidFill>
              </a:rPr>
              <a:t>ODATA</a:t>
            </a:r>
          </a:p>
          <a:p>
            <a:pPr lvl="1">
              <a:defRPr/>
            </a:pPr>
            <a:endParaRPr lang="en-US" b="1" dirty="0">
              <a:solidFill>
                <a:prstClr val="black"/>
              </a:solidFill>
            </a:endParaRPr>
          </a:p>
          <a:p>
            <a:pPr marL="342900" lvl="0" indent="-342900">
              <a:buFontTx/>
              <a:buAutoNum type="arabicPeriod"/>
              <a:defRPr/>
            </a:pPr>
            <a:r>
              <a:rPr lang="en-US" dirty="0">
                <a:solidFill>
                  <a:prstClr val="black"/>
                </a:solidFill>
              </a:rPr>
              <a:t>Can BO Reporting tool consume CDS views?</a:t>
            </a:r>
          </a:p>
          <a:p>
            <a:pPr lvl="1">
              <a:defRPr/>
            </a:pPr>
            <a:r>
              <a:rPr lang="en-US" dirty="0">
                <a:solidFill>
                  <a:prstClr val="black"/>
                </a:solidFill>
              </a:rPr>
              <a:t>Yes, even SAP Analytics Cloud.</a:t>
            </a:r>
          </a:p>
          <a:p>
            <a:pPr lvl="1">
              <a:defRPr/>
            </a:pPr>
            <a:endParaRPr lang="en-US" dirty="0">
              <a:solidFill>
                <a:prstClr val="black"/>
              </a:solidFill>
            </a:endParaRPr>
          </a:p>
          <a:p>
            <a:pPr marL="342900" lvl="0" indent="-342900">
              <a:buFontTx/>
              <a:buAutoNum type="arabicPeriod"/>
              <a:defRPr/>
            </a:pPr>
            <a:r>
              <a:rPr lang="en-US" dirty="0">
                <a:solidFill>
                  <a:prstClr val="black"/>
                </a:solidFill>
              </a:rPr>
              <a:t>What is VDM, we hear this term a lot?</a:t>
            </a:r>
          </a:p>
          <a:p>
            <a:pPr lvl="1">
              <a:defRPr/>
            </a:pPr>
            <a:r>
              <a:rPr lang="en-US" dirty="0">
                <a:solidFill>
                  <a:prstClr val="black"/>
                </a:solidFill>
              </a:rPr>
              <a:t>Virtual Data Modeling, This is a gold standard to build views in SAP S/4HANA.</a:t>
            </a:r>
          </a:p>
        </p:txBody>
      </p:sp>
    </p:spTree>
    <p:extLst>
      <p:ext uri="{BB962C8B-B14F-4D97-AF65-F5344CB8AC3E}">
        <p14:creationId xmlns:p14="http://schemas.microsoft.com/office/powerpoint/2010/main" val="72307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Free-Forever Push Notifications Platforms Like Truepush Are Safe To Use  - Truepush"/>
          <p:cNvPicPr>
            <a:picLocks noChangeAspect="1" noChangeArrowheads="1"/>
          </p:cNvPicPr>
          <p:nvPr/>
        </p:nvPicPr>
        <p:blipFill rotWithShape="1">
          <a:blip r:embed="rId3">
            <a:extLst>
              <a:ext uri="{28A0092B-C50C-407E-A947-70E740481C1C}">
                <a14:useLocalDpi xmlns:a14="http://schemas.microsoft.com/office/drawing/2010/main" val="0"/>
              </a:ext>
            </a:extLst>
          </a:blip>
          <a:srcRect l="8023" t="5332" r="8633" b="4433"/>
          <a:stretch/>
        </p:blipFill>
        <p:spPr bwMode="auto">
          <a:xfrm>
            <a:off x="7421212" y="1630012"/>
            <a:ext cx="4721035" cy="51113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CDS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xmlns="" id="{C3D67074-ABBF-4F1F-8F04-07B7C002C1DF}"/>
              </a:ext>
            </a:extLst>
          </p:cNvPr>
          <p:cNvSpPr txBox="1"/>
          <p:nvPr/>
        </p:nvSpPr>
        <p:spPr>
          <a:xfrm>
            <a:off x="261764" y="896527"/>
            <a:ext cx="11734800" cy="5078313"/>
          </a:xfrm>
          <a:prstGeom prst="rect">
            <a:avLst/>
          </a:prstGeom>
          <a:noFill/>
        </p:spPr>
        <p:txBody>
          <a:bodyPr wrap="square" rtlCol="0">
            <a:spAutoFit/>
          </a:bodyPr>
          <a:lstStyle/>
          <a:p>
            <a:pPr marL="342900" lvl="0" indent="-342900">
              <a:buFontTx/>
              <a:buAutoNum type="arabicPeriod"/>
              <a:defRPr/>
            </a:pPr>
            <a:r>
              <a:rPr lang="en-US" dirty="0">
                <a:solidFill>
                  <a:prstClr val="black"/>
                </a:solidFill>
              </a:rPr>
              <a:t>Can we pass parameters to CDS, is there any way I can pass SELECT-OPTIONS also</a:t>
            </a:r>
          </a:p>
          <a:p>
            <a:pPr lvl="1">
              <a:defRPr/>
            </a:pPr>
            <a:r>
              <a:rPr lang="en-US" dirty="0">
                <a:solidFill>
                  <a:prstClr val="black"/>
                </a:solidFill>
              </a:rPr>
              <a:t>We can pass parameter, we cant code SELECT-OPTION directly.</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call SQL Script code in CDS, Or can I call AMDP in CDS..</a:t>
            </a:r>
          </a:p>
          <a:p>
            <a:pPr lvl="1">
              <a:defRPr/>
            </a:pPr>
            <a:r>
              <a:rPr lang="en-US" dirty="0">
                <a:solidFill>
                  <a:prstClr val="black"/>
                </a:solidFill>
              </a:rPr>
              <a:t>Yes, we have starring NW 7.5 a new option which called CDS table function.</a:t>
            </a:r>
          </a:p>
          <a:p>
            <a:pPr lvl="1">
              <a:defRPr/>
            </a:pPr>
            <a:endParaRPr lang="en-US" dirty="0">
              <a:solidFill>
                <a:prstClr val="black"/>
              </a:solidFill>
            </a:endParaRPr>
          </a:p>
          <a:p>
            <a:pPr marL="342900" lvl="0" indent="-342900">
              <a:buFontTx/>
              <a:buAutoNum type="arabicPeriod"/>
              <a:defRPr/>
            </a:pPr>
            <a:r>
              <a:rPr lang="en-US" dirty="0">
                <a:solidFill>
                  <a:prstClr val="black"/>
                </a:solidFill>
              </a:rPr>
              <a:t>How do we secure Data using CDS views</a:t>
            </a:r>
          </a:p>
          <a:p>
            <a:pPr lvl="1">
              <a:defRPr/>
            </a:pPr>
            <a:r>
              <a:rPr lang="en-US" dirty="0">
                <a:solidFill>
                  <a:prstClr val="black"/>
                </a:solidFill>
              </a:rPr>
              <a:t>CDS DCL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Can I extend a SAP Delivered CDS view?</a:t>
            </a:r>
          </a:p>
          <a:p>
            <a:pPr lvl="1">
              <a:defRPr/>
            </a:pPr>
            <a:r>
              <a:rPr lang="en-US" dirty="0">
                <a:solidFill>
                  <a:prstClr val="black"/>
                </a:solidFill>
              </a:rPr>
              <a:t>Yes, we have CDS Extension concept.</a:t>
            </a:r>
          </a:p>
          <a:p>
            <a:pPr lvl="1">
              <a:defRPr/>
            </a:pPr>
            <a:endParaRPr lang="en-US" dirty="0">
              <a:solidFill>
                <a:prstClr val="black"/>
              </a:solidFill>
            </a:endParaRPr>
          </a:p>
          <a:p>
            <a:pPr marL="342900" lvl="0" indent="-342900">
              <a:buFontTx/>
              <a:buAutoNum type="arabicPeriod"/>
              <a:defRPr/>
            </a:pPr>
            <a:r>
              <a:rPr lang="en-US" dirty="0">
                <a:solidFill>
                  <a:prstClr val="black"/>
                </a:solidFill>
              </a:rPr>
              <a:t>Where can I find the list of All the SAP Delivered CDS views in S/4HANA.</a:t>
            </a:r>
          </a:p>
          <a:p>
            <a:pPr lvl="0">
              <a:defRPr/>
            </a:pPr>
            <a:r>
              <a:rPr lang="en-US" dirty="0">
                <a:solidFill>
                  <a:prstClr val="black"/>
                </a:solidFill>
              </a:rPr>
              <a:t>	</a:t>
            </a:r>
            <a:r>
              <a:rPr lang="en-US" dirty="0">
                <a:solidFill>
                  <a:prstClr val="black"/>
                </a:solidFill>
                <a:hlinkClick r:id="rId5"/>
              </a:rPr>
              <a:t>https://api.sap.com/themes/CDSViews</a:t>
            </a:r>
            <a:endParaRPr lang="en-US" dirty="0">
              <a:solidFill>
                <a:prstClr val="black"/>
              </a:solidFill>
            </a:endParaRPr>
          </a:p>
          <a:p>
            <a:pPr lvl="0">
              <a:defRPr/>
            </a:pPr>
            <a:endParaRPr lang="en-US" dirty="0">
              <a:solidFill>
                <a:prstClr val="black"/>
              </a:solidFill>
            </a:endParaRPr>
          </a:p>
          <a:p>
            <a:pPr marL="342900" lvl="0" indent="-342900">
              <a:buAutoNum type="arabicPeriod" startAt="6"/>
              <a:defRPr/>
            </a:pPr>
            <a:r>
              <a:rPr lang="en-US" dirty="0">
                <a:solidFill>
                  <a:prstClr val="black"/>
                </a:solidFill>
              </a:rPr>
              <a:t>I hear a term called CDS Entity, SAP says that this will overwrite CDS views. Is it true?</a:t>
            </a:r>
          </a:p>
          <a:p>
            <a:pPr lvl="0">
              <a:defRPr/>
            </a:pPr>
            <a:r>
              <a:rPr lang="en-US" dirty="0">
                <a:solidFill>
                  <a:prstClr val="black"/>
                </a:solidFill>
              </a:rPr>
              <a:t>          Yes. </a:t>
            </a:r>
          </a:p>
          <a:p>
            <a:pPr lvl="0">
              <a:defRPr/>
            </a:pPr>
            <a:endParaRPr lang="en-US" dirty="0">
              <a:solidFill>
                <a:prstClr val="black"/>
              </a:solidFill>
            </a:endParaRPr>
          </a:p>
        </p:txBody>
      </p:sp>
    </p:spTree>
    <p:extLst>
      <p:ext uri="{BB962C8B-B14F-4D97-AF65-F5344CB8AC3E}">
        <p14:creationId xmlns:p14="http://schemas.microsoft.com/office/powerpoint/2010/main" val="173962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08756"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Paradigm Changes in Application Programming</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Rectangle 6"/>
          <p:cNvSpPr/>
          <p:nvPr/>
        </p:nvSpPr>
        <p:spPr bwMode="gray">
          <a:xfrm>
            <a:off x="4093026" y="3859956"/>
            <a:ext cx="4246034" cy="1838165"/>
          </a:xfrm>
          <a:prstGeom prst="rect">
            <a:avLst/>
          </a:prstGeom>
          <a:solidFill>
            <a:schemeClr val="bg1"/>
          </a:solidFill>
          <a:ln w="19050" cmpd="sng" algn="ctr">
            <a:solidFill>
              <a:schemeClr val="accent5"/>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9" name="Rectangle 8"/>
          <p:cNvSpPr/>
          <p:nvPr/>
        </p:nvSpPr>
        <p:spPr>
          <a:xfrm>
            <a:off x="5990254" y="4234143"/>
            <a:ext cx="1501488" cy="830613"/>
          </a:xfrm>
          <a:prstGeom prst="rect">
            <a:avLst/>
          </a:prstGeom>
          <a:noFill/>
          <a:ln w="19050" cmpd="sng">
            <a:noFill/>
          </a:ln>
        </p:spPr>
        <p:txBody>
          <a:bodyPr wrap="none" lIns="91398" tIns="45698" rIns="91398" bIns="45698">
            <a:spAutoFit/>
          </a:bodyPr>
          <a:lstStyle/>
          <a:p>
            <a:r>
              <a:rPr lang="en-GB" sz="2400" dirty="0">
                <a:ln w="12700">
                  <a:solidFill>
                    <a:schemeClr val="bg1">
                      <a:lumMod val="65000"/>
                    </a:schemeClr>
                  </a:solidFill>
                  <a:prstDash val="solid"/>
                </a:ln>
                <a:solidFill>
                  <a:srgbClr val="000000"/>
                </a:solidFill>
                <a:latin typeface="+mn-lt"/>
              </a:rPr>
              <a:t/>
            </a:r>
            <a:br>
              <a:rPr lang="en-GB" sz="2400" dirty="0">
                <a:ln w="12700">
                  <a:solidFill>
                    <a:schemeClr val="bg1">
                      <a:lumMod val="65000"/>
                    </a:schemeClr>
                  </a:solidFill>
                  <a:prstDash val="solid"/>
                </a:ln>
                <a:solidFill>
                  <a:srgbClr val="000000"/>
                </a:solidFill>
                <a:latin typeface="+mn-lt"/>
              </a:rPr>
            </a:br>
            <a:r>
              <a:rPr lang="en-GB" sz="2400" dirty="0">
                <a:ln w="12700">
                  <a:solidFill>
                    <a:schemeClr val="tx1">
                      <a:lumMod val="50000"/>
                      <a:lumOff val="50000"/>
                    </a:schemeClr>
                  </a:solidFill>
                  <a:prstDash val="solid"/>
                </a:ln>
                <a:solidFill>
                  <a:srgbClr val="7F7F7F"/>
                </a:solidFill>
                <a:latin typeface="+mn-lt"/>
              </a:rPr>
              <a:t>Database</a:t>
            </a:r>
          </a:p>
        </p:txBody>
      </p:sp>
      <p:sp>
        <p:nvSpPr>
          <p:cNvPr id="10" name="Rectangle 9"/>
          <p:cNvSpPr/>
          <p:nvPr/>
        </p:nvSpPr>
        <p:spPr bwMode="gray">
          <a:xfrm>
            <a:off x="4095745" y="1938660"/>
            <a:ext cx="4226160" cy="1560304"/>
          </a:xfrm>
          <a:prstGeom prst="rect">
            <a:avLst/>
          </a:prstGeom>
          <a:solidFill>
            <a:schemeClr val="bg1"/>
          </a:solidFill>
          <a:ln w="19050" cmpd="sng" algn="ctr">
            <a:solidFill>
              <a:schemeClr val="accent2"/>
            </a:solidFill>
            <a:miter lim="800000"/>
            <a:headEnd/>
            <a:tailEnd/>
          </a:ln>
        </p:spPr>
        <p:txBody>
          <a:bodyPr vert="vert270" lIns="89958" tIns="71966" rIns="89958" bIns="71966" rtlCol="0" anchor="ctr"/>
          <a:lstStyle/>
          <a:p>
            <a:pPr algn="ctr" defTabSz="914034" fontAlgn="base">
              <a:spcBef>
                <a:spcPct val="50000"/>
              </a:spcBef>
              <a:spcAft>
                <a:spcPct val="0"/>
              </a:spcAft>
              <a:buClr>
                <a:srgbClr val="F0AB00"/>
              </a:buClr>
              <a:buSzPct val="80000"/>
            </a:pPr>
            <a:endParaRPr lang="en-GB" sz="1800" kern="0" dirty="0">
              <a:solidFill>
                <a:schemeClr val="bg1">
                  <a:lumMod val="50000"/>
                </a:schemeClr>
              </a:solidFill>
              <a:ea typeface="Arial Unicode MS" pitchFamily="34" charset="-128"/>
              <a:cs typeface="Arial Unicode MS" pitchFamily="34" charset="-128"/>
            </a:endParaRPr>
          </a:p>
        </p:txBody>
      </p:sp>
      <p:sp>
        <p:nvSpPr>
          <p:cNvPr id="11" name="Rectangle 10"/>
          <p:cNvSpPr/>
          <p:nvPr/>
        </p:nvSpPr>
        <p:spPr>
          <a:xfrm>
            <a:off x="5990254" y="2156830"/>
            <a:ext cx="2047896" cy="1199772"/>
          </a:xfrm>
          <a:prstGeom prst="rect">
            <a:avLst/>
          </a:prstGeom>
          <a:noFill/>
          <a:ln w="19050" cmpd="sng">
            <a:noFill/>
          </a:ln>
        </p:spPr>
        <p:txBody>
          <a:bodyPr wrap="none" lIns="91398" tIns="45698" rIns="91398" bIns="45698">
            <a:spAutoFit/>
          </a:bodyPr>
          <a:lstStyle/>
          <a:p>
            <a:r>
              <a:rPr lang="en-GB" sz="2400" dirty="0">
                <a:ln w="12700">
                  <a:solidFill>
                    <a:schemeClr val="tx1">
                      <a:lumMod val="50000"/>
                      <a:lumOff val="50000"/>
                    </a:schemeClr>
                  </a:solidFill>
                  <a:prstDash val="solid"/>
                </a:ln>
                <a:solidFill>
                  <a:schemeClr val="tx1">
                    <a:lumMod val="50000"/>
                    <a:lumOff val="50000"/>
                  </a:schemeClr>
                </a:solidFill>
                <a:latin typeface="+mn-lt"/>
              </a:rPr>
              <a:t>Application </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Programming</a:t>
            </a:r>
            <a:br>
              <a:rPr lang="en-GB" sz="2400" dirty="0">
                <a:ln w="12700">
                  <a:solidFill>
                    <a:schemeClr val="tx1">
                      <a:lumMod val="50000"/>
                      <a:lumOff val="50000"/>
                    </a:schemeClr>
                  </a:solidFill>
                  <a:prstDash val="solid"/>
                </a:ln>
                <a:solidFill>
                  <a:schemeClr val="tx1">
                    <a:lumMod val="50000"/>
                    <a:lumOff val="50000"/>
                  </a:schemeClr>
                </a:solidFill>
                <a:latin typeface="+mn-lt"/>
              </a:rPr>
            </a:br>
            <a:r>
              <a:rPr lang="en-GB" sz="2400" dirty="0">
                <a:ln w="12700">
                  <a:solidFill>
                    <a:schemeClr val="tx1">
                      <a:lumMod val="50000"/>
                      <a:lumOff val="50000"/>
                    </a:schemeClr>
                  </a:solidFill>
                  <a:prstDash val="solid"/>
                </a:ln>
                <a:solidFill>
                  <a:schemeClr val="tx1">
                    <a:lumMod val="50000"/>
                    <a:lumOff val="50000"/>
                  </a:schemeClr>
                </a:solidFill>
                <a:latin typeface="+mn-lt"/>
              </a:rPr>
              <a:t>Models</a:t>
            </a:r>
          </a:p>
        </p:txBody>
      </p:sp>
      <p:sp>
        <p:nvSpPr>
          <p:cNvPr id="12" name="Right Triangle 11"/>
          <p:cNvSpPr/>
          <p:nvPr/>
        </p:nvSpPr>
        <p:spPr bwMode="gray">
          <a:xfrm>
            <a:off x="8575994" y="1938660"/>
            <a:ext cx="2836413" cy="3759461"/>
          </a:xfrm>
          <a:prstGeom prst="rtTriangle">
            <a:avLst/>
          </a:prstGeom>
          <a:solidFill>
            <a:schemeClr val="bg1">
              <a:alpha val="0"/>
            </a:schemeClr>
          </a:solidFill>
          <a:ln w="19050" cmpd="sng">
            <a:solidFill>
              <a:schemeClr val="accent3"/>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Right Triangle 12"/>
          <p:cNvSpPr/>
          <p:nvPr/>
        </p:nvSpPr>
        <p:spPr bwMode="gray">
          <a:xfrm rot="10800000">
            <a:off x="927660" y="1935958"/>
            <a:ext cx="2897371" cy="3759462"/>
          </a:xfrm>
          <a:prstGeom prst="rtTriangle">
            <a:avLst/>
          </a:prstGeom>
          <a:no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4" name="TextBox 13"/>
          <p:cNvSpPr txBox="1"/>
          <p:nvPr/>
        </p:nvSpPr>
        <p:spPr>
          <a:xfrm rot="3116429">
            <a:off x="508792" y="3753488"/>
            <a:ext cx="3130054"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venir Book"/>
              </a:rPr>
              <a:t>Classic Approach</a:t>
            </a:r>
          </a:p>
        </p:txBody>
      </p:sp>
      <p:sp>
        <p:nvSpPr>
          <p:cNvPr id="15" name="TextBox 14"/>
          <p:cNvSpPr txBox="1"/>
          <p:nvPr/>
        </p:nvSpPr>
        <p:spPr>
          <a:xfrm rot="3216082">
            <a:off x="8725688" y="3628662"/>
            <a:ext cx="3207439" cy="276871"/>
          </a:xfrm>
          <a:prstGeom prst="rect">
            <a:avLst/>
          </a:prstGeom>
          <a:noFill/>
          <a:ln w="19050" cmpd="sng">
            <a:noFill/>
          </a:ln>
        </p:spPr>
        <p:txBody>
          <a:bodyPr wrap="square" lIns="0" tIns="0" rIns="0" bIns="0" rtlCol="0">
            <a:spAutoFit/>
          </a:bodyPr>
          <a:lstStyle/>
          <a:p>
            <a:pPr algn="ctr" fontAlgn="base">
              <a:spcBef>
                <a:spcPts val="600"/>
              </a:spcBef>
              <a:spcAft>
                <a:spcPct val="0"/>
              </a:spcAft>
              <a:buClr>
                <a:srgbClr val="F0AB00"/>
              </a:buClr>
              <a:buSzPct val="80000"/>
            </a:pPr>
            <a:r>
              <a:rPr lang="en-US" sz="1800" kern="0" dirty="0">
                <a:latin typeface="+mn-lt"/>
                <a:ea typeface="Arial Unicode MS" pitchFamily="34" charset="-128"/>
                <a:cs typeface="Arial"/>
              </a:rPr>
              <a:t>Data </a:t>
            </a:r>
            <a:r>
              <a:rPr lang="en-US" sz="1800" kern="0" dirty="0">
                <a:latin typeface="+mn-lt"/>
                <a:ea typeface="Arial Unicode MS" pitchFamily="34" charset="-128"/>
                <a:cs typeface="Avenir Book"/>
              </a:rPr>
              <a:t>Centric</a:t>
            </a:r>
            <a:r>
              <a:rPr lang="en-US" sz="1800" kern="0" dirty="0">
                <a:latin typeface="+mn-lt"/>
                <a:ea typeface="Arial Unicode MS" pitchFamily="34" charset="-128"/>
                <a:cs typeface="Arial"/>
              </a:rPr>
              <a:t> Approach</a:t>
            </a:r>
          </a:p>
        </p:txBody>
      </p:sp>
      <p:sp>
        <p:nvSpPr>
          <p:cNvPr id="17" name="Isosceles Triangle 16"/>
          <p:cNvSpPr/>
          <p:nvPr/>
        </p:nvSpPr>
        <p:spPr bwMode="gray">
          <a:xfrm>
            <a:off x="4096819" y="3538012"/>
            <a:ext cx="2125015" cy="270790"/>
          </a:xfrm>
          <a:prstGeom prst="triangle">
            <a:avLst/>
          </a:prstGeom>
          <a:solidFill>
            <a:srgbClr val="F0AB00"/>
          </a:solidFill>
          <a:ln w="19050" cmpd="sng">
            <a:solidFill>
              <a:schemeClr val="accent1"/>
            </a:solidFill>
            <a:headEnd/>
            <a:tailEnd/>
          </a:ln>
        </p:spPr>
        <p:style>
          <a:lnRef idx="2">
            <a:schemeClr val="accent6"/>
          </a:lnRef>
          <a:fillRef idx="1">
            <a:schemeClr val="lt1"/>
          </a:fillRef>
          <a:effectRef idx="0">
            <a:schemeClr val="accent6"/>
          </a:effectRef>
          <a:fontRef idx="minor">
            <a:schemeClr val="dk1"/>
          </a:fontRef>
        </p:style>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Isosceles Triangle 17"/>
          <p:cNvSpPr/>
          <p:nvPr/>
        </p:nvSpPr>
        <p:spPr bwMode="gray">
          <a:xfrm rot="10800000">
            <a:off x="6235715" y="3568929"/>
            <a:ext cx="2125015" cy="245846"/>
          </a:xfrm>
          <a:prstGeom prst="triangle">
            <a:avLst/>
          </a:prstGeom>
          <a:solidFill>
            <a:schemeClr val="accent3"/>
          </a:solidFill>
          <a:ln w="19050" cmpd="sng" algn="ctr">
            <a:solidFill>
              <a:schemeClr val="accent3"/>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0" name="TextBox 19"/>
          <p:cNvSpPr txBox="1"/>
          <p:nvPr/>
        </p:nvSpPr>
        <p:spPr>
          <a:xfrm>
            <a:off x="1621984" y="2043532"/>
            <a:ext cx="2122236" cy="984657"/>
          </a:xfrm>
          <a:prstGeom prst="rect">
            <a:avLst/>
          </a:prstGeom>
          <a:noFill/>
          <a:ln w="19050" cmpd="sng">
            <a:noFill/>
          </a:ln>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accent4"/>
                </a:solidFill>
                <a:latin typeface="+mn-lt"/>
                <a:ea typeface="Arial Unicode MS" pitchFamily="34" charset="-128"/>
                <a:cs typeface="Avenir Black"/>
              </a:rPr>
              <a:t>Data-to-Code</a:t>
            </a:r>
            <a:r>
              <a:rPr lang="en-US" sz="1600" kern="0" dirty="0">
                <a:latin typeface="+mn-lt"/>
                <a:ea typeface="Arial Unicode MS" pitchFamily="34" charset="-128"/>
                <a:cs typeface="Avenir Black"/>
              </a:rPr>
              <a:t/>
            </a:r>
            <a:br>
              <a:rPr lang="en-US" sz="1600"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APPLICATION</a:t>
            </a:r>
            <a:r>
              <a:rPr lang="en-US" sz="1600" kern="0" dirty="0">
                <a:latin typeface="+mn-lt"/>
                <a:ea typeface="Arial Unicode MS" pitchFamily="34" charset="-128"/>
                <a:cs typeface="Avenir Book"/>
              </a:rPr>
              <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layer</a:t>
            </a:r>
          </a:p>
        </p:txBody>
      </p:sp>
      <p:sp>
        <p:nvSpPr>
          <p:cNvPr id="21" name="TextBox 20"/>
          <p:cNvSpPr txBox="1"/>
          <p:nvPr/>
        </p:nvSpPr>
        <p:spPr>
          <a:xfrm>
            <a:off x="8669740" y="4610878"/>
            <a:ext cx="2023481" cy="984657"/>
          </a:xfrm>
          <a:prstGeom prst="rect">
            <a:avLst/>
          </a:prstGeom>
          <a:noFill/>
          <a:ln w="19050" cmpd="sng">
            <a:noFill/>
          </a:ln>
        </p:spPr>
        <p:txBody>
          <a:bodyPr wrap="square" lIns="0" tIns="0" rIns="0" bIns="0" rtlCol="0">
            <a:spAutoFit/>
          </a:bodyPr>
          <a:lstStyle/>
          <a:p>
            <a:pPr fontAlgn="base">
              <a:spcBef>
                <a:spcPts val="600"/>
              </a:spcBef>
              <a:spcAft>
                <a:spcPct val="0"/>
              </a:spcAft>
              <a:buClr>
                <a:srgbClr val="F0AB00"/>
              </a:buClr>
              <a:buSzPct val="80000"/>
            </a:pPr>
            <a:r>
              <a:rPr lang="en-US" sz="1600" b="1" kern="0" dirty="0">
                <a:solidFill>
                  <a:schemeClr val="accent3"/>
                </a:solidFill>
                <a:latin typeface="+mn-lt"/>
                <a:ea typeface="Arial Unicode MS" pitchFamily="34" charset="-128"/>
                <a:cs typeface="Avenir Black"/>
              </a:rPr>
              <a:t>Code-to-Data</a:t>
            </a:r>
            <a:r>
              <a:rPr lang="en-US" sz="1600" b="1" kern="0" dirty="0">
                <a:latin typeface="+mn-lt"/>
                <a:ea typeface="Arial Unicode MS" pitchFamily="34" charset="-128"/>
                <a:cs typeface="Avenir Black"/>
              </a:rPr>
              <a:t/>
            </a:r>
            <a:br>
              <a:rPr lang="en-US" sz="1600" b="1" kern="0" dirty="0">
                <a:latin typeface="+mn-lt"/>
                <a:ea typeface="Arial Unicode MS" pitchFamily="34" charset="-128"/>
                <a:cs typeface="Avenir Black"/>
              </a:rPr>
            </a:br>
            <a:r>
              <a:rPr lang="en-US" sz="1600" kern="0" dirty="0">
                <a:latin typeface="+mn-lt"/>
                <a:ea typeface="Arial Unicode MS" pitchFamily="34" charset="-128"/>
                <a:cs typeface="Avenir Book"/>
              </a:rPr>
              <a:t>Intensive computations</a:t>
            </a:r>
            <a:br>
              <a:rPr lang="en-US" sz="1600" kern="0" dirty="0">
                <a:latin typeface="+mn-lt"/>
                <a:ea typeface="Arial Unicode MS" pitchFamily="34" charset="-128"/>
                <a:cs typeface="Avenir Book"/>
              </a:rPr>
            </a:br>
            <a:r>
              <a:rPr lang="en-US" sz="1600" kern="0" dirty="0">
                <a:latin typeface="+mn-lt"/>
                <a:ea typeface="Arial Unicode MS" pitchFamily="34" charset="-128"/>
                <a:cs typeface="Avenir Book"/>
              </a:rPr>
              <a:t>in </a:t>
            </a:r>
            <a:r>
              <a:rPr lang="en-US" sz="1600" b="1" kern="0" dirty="0">
                <a:latin typeface="+mn-lt"/>
                <a:ea typeface="Arial Unicode MS" pitchFamily="34" charset="-128"/>
                <a:cs typeface="Avenir Black"/>
              </a:rPr>
              <a:t>DATABASE</a:t>
            </a:r>
            <a:r>
              <a:rPr lang="en-US" sz="1600" kern="0" dirty="0">
                <a:latin typeface="+mn-lt"/>
                <a:ea typeface="Arial Unicode MS" pitchFamily="34" charset="-128"/>
                <a:cs typeface="Avenir Book"/>
              </a:rPr>
              <a:t> layer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000" y="4234143"/>
            <a:ext cx="1186320" cy="118632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96" y="2156829"/>
            <a:ext cx="1180411" cy="1180411"/>
          </a:xfrm>
          <a:prstGeom prst="rect">
            <a:avLst/>
          </a:prstGeom>
        </p:spPr>
      </p:pic>
    </p:spTree>
    <p:extLst>
      <p:ext uri="{BB962C8B-B14F-4D97-AF65-F5344CB8AC3E}">
        <p14:creationId xmlns:p14="http://schemas.microsoft.com/office/powerpoint/2010/main" val="3999392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 Family of Domain Specific Language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cxnSp>
        <p:nvCxnSpPr>
          <p:cNvPr id="8" name="Straight Connector 7"/>
          <p:cNvCxnSpPr/>
          <p:nvPr/>
        </p:nvCxnSpPr>
        <p:spPr>
          <a:xfrm>
            <a:off x="5958542" y="3804864"/>
            <a:ext cx="3714" cy="61713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44770" y="3200255"/>
            <a:ext cx="3714" cy="48360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77546" y="4436273"/>
            <a:ext cx="1765706" cy="1767133"/>
            <a:chOff x="6630988" y="1524795"/>
            <a:chExt cx="2362994" cy="2362994"/>
          </a:xfrm>
        </p:grpSpPr>
        <p:sp>
          <p:nvSpPr>
            <p:cNvPr id="11" name="Oval 10"/>
            <p:cNvSpPr/>
            <p:nvPr/>
          </p:nvSpPr>
          <p:spPr bwMode="gray">
            <a:xfrm>
              <a:off x="6630988" y="1524795"/>
              <a:ext cx="2362994" cy="2362994"/>
            </a:xfrm>
            <a:prstGeom prst="ellipse">
              <a:avLst/>
            </a:prstGeom>
            <a:noFill/>
            <a:ln w="12700" algn="ctr">
              <a:solidFill>
                <a:schemeClr val="accent5"/>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2" name="Oval 11"/>
            <p:cNvSpPr/>
            <p:nvPr/>
          </p:nvSpPr>
          <p:spPr bwMode="gray">
            <a:xfrm>
              <a:off x="6783388" y="1677195"/>
              <a:ext cx="2048253" cy="2048253"/>
            </a:xfrm>
            <a:prstGeom prst="ellipse">
              <a:avLst/>
            </a:prstGeom>
            <a:solidFill>
              <a:schemeClr val="accent5"/>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QL</a:t>
              </a:r>
              <a:endParaRPr lang="en-US" sz="1050" b="1" kern="0" dirty="0">
                <a:solidFill>
                  <a:schemeClr val="bg1"/>
                </a:solidFill>
                <a:ea typeface="Arial Unicode MS" pitchFamily="34" charset="-128"/>
                <a:cs typeface="Arial Unicode MS" pitchFamily="34" charset="-128"/>
              </a:endParaRPr>
            </a:p>
          </p:txBody>
        </p:sp>
      </p:grpSp>
      <p:grpSp>
        <p:nvGrpSpPr>
          <p:cNvPr id="13" name="Group 12"/>
          <p:cNvGrpSpPr/>
          <p:nvPr/>
        </p:nvGrpSpPr>
        <p:grpSpPr>
          <a:xfrm>
            <a:off x="665632" y="1434549"/>
            <a:ext cx="1765706" cy="1765705"/>
            <a:chOff x="6630988" y="1524795"/>
            <a:chExt cx="2362994" cy="2362994"/>
          </a:xfrm>
        </p:grpSpPr>
        <p:sp>
          <p:nvSpPr>
            <p:cNvPr id="15" name="Oval 14"/>
            <p:cNvSpPr/>
            <p:nvPr/>
          </p:nvSpPr>
          <p:spPr bwMode="gray">
            <a:xfrm>
              <a:off x="6630988" y="1524795"/>
              <a:ext cx="2362994" cy="2362994"/>
            </a:xfrm>
            <a:prstGeom prst="ellipse">
              <a:avLst/>
            </a:prstGeom>
            <a:noFill/>
            <a:ln w="12700" algn="ctr">
              <a:solidFill>
                <a:schemeClr val="accent3"/>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16" name="Oval 15"/>
            <p:cNvSpPr/>
            <p:nvPr/>
          </p:nvSpPr>
          <p:spPr bwMode="gray">
            <a:xfrm>
              <a:off x="6783388" y="1677195"/>
              <a:ext cx="2048253" cy="2048253"/>
            </a:xfrm>
            <a:prstGeom prst="ellipse">
              <a:avLst/>
            </a:prstGeom>
            <a:solidFill>
              <a:schemeClr val="accent3"/>
            </a:solidFill>
            <a:ln w="12700" algn="ctr">
              <a:solidFill>
                <a:schemeClr val="accent3"/>
              </a:solid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DDL</a:t>
              </a:r>
            </a:p>
          </p:txBody>
        </p:sp>
      </p:grpSp>
      <p:sp>
        <p:nvSpPr>
          <p:cNvPr id="17" name="Rectangle 16"/>
          <p:cNvSpPr/>
          <p:nvPr/>
        </p:nvSpPr>
        <p:spPr>
          <a:xfrm>
            <a:off x="2458984" y="1690658"/>
            <a:ext cx="2921399" cy="1246056"/>
          </a:xfrm>
          <a:prstGeom prst="rect">
            <a:avLst/>
          </a:prstGeom>
        </p:spPr>
        <p:txBody>
          <a:bodyPr wrap="square">
            <a:noAutofit/>
          </a:bodyPr>
          <a:lstStyle/>
          <a:p>
            <a:pPr algn="just" defTabSz="914034" fontAlgn="base">
              <a:spcBef>
                <a:spcPct val="50000"/>
              </a:spcBef>
              <a:spcAft>
                <a:spcPct val="0"/>
              </a:spcAft>
              <a:buClr>
                <a:srgbClr val="F0AB00"/>
              </a:buClr>
              <a:buSzPct val="80000"/>
            </a:pPr>
            <a:r>
              <a:rPr lang="en-GB" kern="0" dirty="0">
                <a:ea typeface="Arial Unicode MS" pitchFamily="34" charset="-128"/>
                <a:cs typeface="Arial"/>
              </a:rPr>
              <a:t>Data modelling and retrieval on a higher semantic level </a:t>
            </a:r>
          </a:p>
          <a:p>
            <a:pPr algn="just" defTabSz="914034" fontAlgn="base">
              <a:spcBef>
                <a:spcPct val="50000"/>
              </a:spcBef>
              <a:spcAft>
                <a:spcPct val="0"/>
              </a:spcAft>
              <a:buClr>
                <a:srgbClr val="F0AB00"/>
              </a:buClr>
              <a:buSzPct val="80000"/>
            </a:pPr>
            <a:r>
              <a:rPr lang="en-GB" kern="0" dirty="0">
                <a:ea typeface="Arial Unicode MS" pitchFamily="34" charset="-128"/>
                <a:cs typeface="Arial"/>
              </a:rPr>
              <a:t>Extends native SQL leads to higher productivity </a:t>
            </a:r>
          </a:p>
          <a:p>
            <a:pPr algn="ctr" defTabSz="914034" fontAlgn="base">
              <a:spcBef>
                <a:spcPct val="50000"/>
              </a:spcBef>
              <a:spcAft>
                <a:spcPct val="0"/>
              </a:spcAft>
              <a:buClr>
                <a:srgbClr val="F0AB00"/>
              </a:buClr>
              <a:buSzPct val="80000"/>
            </a:pPr>
            <a:endParaRPr lang="en-GB" sz="1600" kern="0" dirty="0">
              <a:solidFill>
                <a:schemeClr val="bg1"/>
              </a:solidFill>
              <a:ea typeface="Arial Unicode MS" pitchFamily="34" charset="-128"/>
              <a:cs typeface="Arial"/>
            </a:endParaRPr>
          </a:p>
        </p:txBody>
      </p:sp>
      <p:sp>
        <p:nvSpPr>
          <p:cNvPr id="18" name="Rectangle 17"/>
          <p:cNvSpPr/>
          <p:nvPr/>
        </p:nvSpPr>
        <p:spPr>
          <a:xfrm>
            <a:off x="1857382" y="4895744"/>
            <a:ext cx="3212734" cy="1307661"/>
          </a:xfrm>
          <a:prstGeom prst="rect">
            <a:avLst/>
          </a:prstGeom>
        </p:spPr>
        <p:txBody>
          <a:bodyPr wrap="square">
            <a:noAutofit/>
          </a:bodyPr>
          <a:lstStyle/>
          <a:p>
            <a:pPr algn="r" defTabSz="914034" fontAlgn="base">
              <a:spcBef>
                <a:spcPct val="50000"/>
              </a:spcBef>
              <a:spcAft>
                <a:spcPct val="0"/>
              </a:spcAft>
              <a:buClr>
                <a:srgbClr val="F0AB00"/>
              </a:buClr>
              <a:buSzPct val="80000"/>
            </a:pPr>
            <a:r>
              <a:rPr lang="en-GB" kern="0" dirty="0">
                <a:ea typeface="Arial Unicode MS" pitchFamily="34" charset="-128"/>
                <a:cs typeface="Arial"/>
              </a:rPr>
              <a:t>Consume CDS entities via</a:t>
            </a:r>
            <a:br>
              <a:rPr lang="en-GB" kern="0" dirty="0">
                <a:ea typeface="Arial Unicode MS" pitchFamily="34" charset="-128"/>
                <a:cs typeface="Arial"/>
              </a:rPr>
            </a:br>
            <a:r>
              <a:rPr lang="en-GB" kern="0" dirty="0">
                <a:ea typeface="Arial Unicode MS" pitchFamily="34" charset="-128"/>
                <a:cs typeface="Arial"/>
              </a:rPr>
              <a:t>Open SQL in ABAP</a:t>
            </a:r>
          </a:p>
          <a:p>
            <a:pPr algn="r" defTabSz="914034" fontAlgn="base">
              <a:spcBef>
                <a:spcPct val="50000"/>
              </a:spcBef>
              <a:spcAft>
                <a:spcPct val="0"/>
              </a:spcAft>
              <a:buClr>
                <a:srgbClr val="F0AB00"/>
              </a:buClr>
              <a:buSzPct val="80000"/>
            </a:pPr>
            <a:r>
              <a:rPr lang="en-GB" kern="0" dirty="0">
                <a:ea typeface="Arial Unicode MS" pitchFamily="34" charset="-128"/>
                <a:cs typeface="Arial"/>
              </a:rPr>
              <a:t>Fully transparent SQL extensions</a:t>
            </a:r>
          </a:p>
        </p:txBody>
      </p:sp>
      <p:sp>
        <p:nvSpPr>
          <p:cNvPr id="19" name="Rounded Rectangle 18"/>
          <p:cNvSpPr/>
          <p:nvPr/>
        </p:nvSpPr>
        <p:spPr bwMode="gray">
          <a:xfrm>
            <a:off x="653280" y="3683866"/>
            <a:ext cx="3526368" cy="464733"/>
          </a:xfrm>
          <a:prstGeom prst="roundRect">
            <a:avLst>
              <a:gd name="adj" fmla="val 50000"/>
            </a:avLst>
          </a:prstGeom>
          <a:solidFill>
            <a:schemeClr val="accent3"/>
          </a:solidFill>
          <a:ln w="6350" algn="ctr">
            <a:noFill/>
            <a:miter lim="800000"/>
            <a:headEnd/>
            <a:tailEnd/>
          </a:ln>
        </p:spPr>
        <p:txBody>
          <a:bodyPr lIns="179916"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Definition Language</a:t>
            </a:r>
          </a:p>
        </p:txBody>
      </p:sp>
      <p:sp>
        <p:nvSpPr>
          <p:cNvPr id="20" name="Rounded Rectangle 19"/>
          <p:cNvSpPr/>
          <p:nvPr/>
        </p:nvSpPr>
        <p:spPr bwMode="gray">
          <a:xfrm>
            <a:off x="7741146" y="3683866"/>
            <a:ext cx="3526368" cy="464733"/>
          </a:xfrm>
          <a:prstGeom prst="roundRect">
            <a:avLst>
              <a:gd name="adj" fmla="val 50000"/>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Data Control Language</a:t>
            </a:r>
          </a:p>
        </p:txBody>
      </p:sp>
      <p:sp>
        <p:nvSpPr>
          <p:cNvPr id="21" name="Rectangle 20"/>
          <p:cNvSpPr/>
          <p:nvPr/>
        </p:nvSpPr>
        <p:spPr>
          <a:xfrm>
            <a:off x="7000761" y="1611146"/>
            <a:ext cx="2832353" cy="1993205"/>
          </a:xfrm>
          <a:prstGeom prst="rect">
            <a:avLst/>
          </a:prstGeom>
        </p:spPr>
        <p:txBody>
          <a:bodyPr wrap="square">
            <a:noAutofit/>
          </a:bodyPr>
          <a:lstStyle/>
          <a:p>
            <a:pPr defTabSz="914034" fontAlgn="base">
              <a:spcBef>
                <a:spcPct val="50000"/>
              </a:spcBef>
              <a:spcAft>
                <a:spcPct val="0"/>
              </a:spcAft>
              <a:buClr>
                <a:srgbClr val="F0AB00"/>
              </a:buClr>
              <a:buSzPct val="80000"/>
            </a:pPr>
            <a:r>
              <a:rPr lang="en-GB" kern="0" dirty="0">
                <a:ea typeface="Arial Unicode MS" pitchFamily="34" charset="-128"/>
                <a:cs typeface="Arial"/>
              </a:rPr>
              <a:t>Define authorizations for DDL views</a:t>
            </a:r>
          </a:p>
          <a:p>
            <a:pPr defTabSz="914034" fontAlgn="base">
              <a:spcBef>
                <a:spcPct val="50000"/>
              </a:spcBef>
              <a:spcAft>
                <a:spcPct val="0"/>
              </a:spcAft>
              <a:buClr>
                <a:srgbClr val="F0AB00"/>
              </a:buClr>
              <a:buSzPct val="80000"/>
            </a:pPr>
            <a:r>
              <a:rPr lang="en-GB" kern="0" dirty="0">
                <a:ea typeface="Arial Unicode MS" pitchFamily="34" charset="-128"/>
                <a:cs typeface="Arial"/>
              </a:rPr>
              <a:t>Modelled and declarative approach</a:t>
            </a:r>
          </a:p>
          <a:p>
            <a:pPr defTabSz="914034" fontAlgn="base">
              <a:spcBef>
                <a:spcPct val="50000"/>
              </a:spcBef>
              <a:spcAft>
                <a:spcPct val="0"/>
              </a:spcAft>
              <a:buClr>
                <a:srgbClr val="F0AB00"/>
              </a:buClr>
              <a:buSzPct val="80000"/>
            </a:pPr>
            <a:r>
              <a:rPr lang="en-GB" kern="0" dirty="0">
                <a:ea typeface="Arial Unicode MS" pitchFamily="34" charset="-128"/>
                <a:cs typeface="Arial"/>
              </a:rPr>
              <a:t>Integrates with classic authorization concepts</a:t>
            </a:r>
          </a:p>
        </p:txBody>
      </p:sp>
      <p:sp>
        <p:nvSpPr>
          <p:cNvPr id="22" name="Rectangle 21"/>
          <p:cNvSpPr/>
          <p:nvPr/>
        </p:nvSpPr>
        <p:spPr bwMode="gray">
          <a:xfrm>
            <a:off x="3659839" y="3683866"/>
            <a:ext cx="520150" cy="464733"/>
          </a:xfrm>
          <a:prstGeom prst="rect">
            <a:avLst/>
          </a:prstGeom>
          <a:solidFill>
            <a:schemeClr val="accent3"/>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3" name="Rectangle 22"/>
          <p:cNvSpPr/>
          <p:nvPr/>
        </p:nvSpPr>
        <p:spPr bwMode="gray">
          <a:xfrm>
            <a:off x="7741146" y="3683866"/>
            <a:ext cx="520150" cy="464733"/>
          </a:xfrm>
          <a:prstGeom prst="rect">
            <a:avLst/>
          </a:prstGeom>
          <a:solidFill>
            <a:schemeClr val="accent6">
              <a:lumMod val="50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2000" kern="0" dirty="0" err="1">
              <a:ea typeface="Arial Unicode MS" pitchFamily="34" charset="-128"/>
              <a:cs typeface="Arial Unicode MS" pitchFamily="34" charset="-128"/>
            </a:endParaRPr>
          </a:p>
        </p:txBody>
      </p:sp>
      <p:sp>
        <p:nvSpPr>
          <p:cNvPr id="24" name="Rounded Rectangle 23"/>
          <p:cNvSpPr/>
          <p:nvPr/>
        </p:nvSpPr>
        <p:spPr bwMode="gray">
          <a:xfrm>
            <a:off x="4197214" y="3683866"/>
            <a:ext cx="3526368" cy="464733"/>
          </a:xfrm>
          <a:prstGeom prst="roundRect">
            <a:avLst>
              <a:gd name="adj" fmla="val 0"/>
            </a:avLst>
          </a:prstGeom>
          <a:solidFill>
            <a:schemeClr val="accent5"/>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Query Language</a:t>
            </a:r>
          </a:p>
        </p:txBody>
      </p:sp>
      <p:cxnSp>
        <p:nvCxnSpPr>
          <p:cNvPr id="25" name="Straight Connector 24"/>
          <p:cNvCxnSpPr/>
          <p:nvPr/>
        </p:nvCxnSpPr>
        <p:spPr>
          <a:xfrm flipH="1">
            <a:off x="10380948" y="3200255"/>
            <a:ext cx="3714" cy="483609"/>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9501810" y="1434549"/>
            <a:ext cx="1765706" cy="1765705"/>
            <a:chOff x="6630988" y="1524795"/>
            <a:chExt cx="2362994" cy="2362994"/>
          </a:xfrm>
        </p:grpSpPr>
        <p:sp>
          <p:nvSpPr>
            <p:cNvPr id="27" name="Oval 26"/>
            <p:cNvSpPr/>
            <p:nvPr/>
          </p:nvSpPr>
          <p:spPr bwMode="gray">
            <a:xfrm>
              <a:off x="6630988" y="1524795"/>
              <a:ext cx="2362994" cy="2362994"/>
            </a:xfrm>
            <a:prstGeom prst="ellipse">
              <a:avLst/>
            </a:prstGeom>
            <a:noFill/>
            <a:ln w="12700" algn="ctr">
              <a:solidFill>
                <a:schemeClr val="accent6">
                  <a:lumMod val="50000"/>
                </a:schemeClr>
              </a:solidFill>
              <a:prstDash val="sysDash"/>
              <a:miter lim="800000"/>
              <a:headEnd/>
              <a:tailEnd/>
            </a:ln>
          </p:spPr>
          <p:txBody>
            <a:bodyPr lIns="89958" tIns="71966" rIns="89958" bIns="71966" rtlCol="0" anchor="ctr"/>
            <a:lstStyle/>
            <a:p>
              <a:pPr algn="ctr" fontAlgn="base">
                <a:spcBef>
                  <a:spcPts val="600"/>
                </a:spcBef>
                <a:spcAft>
                  <a:spcPct val="0"/>
                </a:spcAft>
                <a:buClr>
                  <a:srgbClr val="F0AB00"/>
                </a:buClr>
                <a:buSzPct val="80000"/>
              </a:pPr>
              <a:r>
                <a:rPr lang="en-US" sz="2000" kern="0" dirty="0">
                  <a:solidFill>
                    <a:srgbClr val="DCD472"/>
                  </a:solidFill>
                  <a:ea typeface="Arial Unicode MS" pitchFamily="34" charset="-128"/>
                  <a:cs typeface="Arial Unicode MS" pitchFamily="34" charset="-128"/>
                </a:rPr>
                <a:t>functions</a:t>
              </a:r>
            </a:p>
          </p:txBody>
        </p:sp>
        <p:sp>
          <p:nvSpPr>
            <p:cNvPr id="28" name="Oval 27"/>
            <p:cNvSpPr/>
            <p:nvPr/>
          </p:nvSpPr>
          <p:spPr bwMode="gray">
            <a:xfrm>
              <a:off x="6783388" y="1677195"/>
              <a:ext cx="2048253" cy="2048253"/>
            </a:xfrm>
            <a:prstGeom prst="ellipse">
              <a:avLst/>
            </a:prstGeom>
            <a:solidFill>
              <a:schemeClr val="accent6">
                <a:lumMod val="50000"/>
              </a:schemeClr>
            </a:solidFill>
            <a:ln w="12700" algn="ctr">
              <a:noFill/>
              <a:prstDash val="sysDash"/>
              <a:miter lim="800000"/>
              <a:headEnd/>
              <a:tailEnd/>
            </a:ln>
          </p:spPr>
          <p:txBody>
            <a:bodyPr lIns="0" tIns="0" rIns="0" bIns="0" rtlCol="0" anchor="ctr"/>
            <a:lstStyle/>
            <a:p>
              <a:pPr algn="ctr" fontAlgn="base">
                <a:spcBef>
                  <a:spcPts val="600"/>
                </a:spcBef>
                <a:spcAft>
                  <a:spcPct val="0"/>
                </a:spcAft>
                <a:buClr>
                  <a:srgbClr val="F0AB00"/>
                </a:buClr>
                <a:buSzPct val="80000"/>
              </a:pPr>
              <a:r>
                <a:rPr lang="en-US" sz="2000" kern="0" dirty="0">
                  <a:solidFill>
                    <a:schemeClr val="bg1"/>
                  </a:solidFill>
                  <a:ea typeface="Arial Unicode MS" pitchFamily="34" charset="-128"/>
                  <a:cs typeface="Arial Unicode MS" pitchFamily="34" charset="-128"/>
                </a:rPr>
                <a:t>DCL</a:t>
              </a:r>
            </a:p>
          </p:txBody>
        </p:sp>
      </p:grpSp>
    </p:spTree>
    <p:extLst>
      <p:ext uri="{BB962C8B-B14F-4D97-AF65-F5344CB8AC3E}">
        <p14:creationId xmlns:p14="http://schemas.microsoft.com/office/powerpoint/2010/main" val="2126179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CDS View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938473" y="1363360"/>
            <a:ext cx="9318476" cy="5007810"/>
          </a:xfrm>
          <a:prstGeom prst="rect">
            <a:avLst/>
          </a:prstGeom>
        </p:spPr>
      </p:pic>
      <p:sp>
        <p:nvSpPr>
          <p:cNvPr id="5" name="Rectangle 4"/>
          <p:cNvSpPr/>
          <p:nvPr/>
        </p:nvSpPr>
        <p:spPr>
          <a:xfrm>
            <a:off x="261764" y="767371"/>
            <a:ext cx="9316974" cy="369332"/>
          </a:xfrm>
          <a:prstGeom prst="rect">
            <a:avLst/>
          </a:prstGeom>
        </p:spPr>
        <p:txBody>
          <a:bodyPr wrap="none">
            <a:spAutoFit/>
          </a:bodyPr>
          <a:lstStyle/>
          <a:p>
            <a:r>
              <a:rPr lang="en-GB" kern="0" dirty="0" smtClean="0">
                <a:ea typeface="Arial Unicode MS" pitchFamily="34" charset="-128"/>
                <a:cs typeface="Arial"/>
              </a:rPr>
              <a:t>Create Basic CDS View with parameter and Data Expose from snwd_bpa (Business Partner Table) .</a:t>
            </a:r>
            <a:endParaRPr lang="en-US" dirty="0"/>
          </a:p>
        </p:txBody>
      </p:sp>
    </p:spTree>
    <p:extLst>
      <p:ext uri="{BB962C8B-B14F-4D97-AF65-F5344CB8AC3E}">
        <p14:creationId xmlns:p14="http://schemas.microsoft.com/office/powerpoint/2010/main" val="53204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Core Data &amp; Service Entities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1131176" y="2433103"/>
            <a:ext cx="8717143" cy="4225714"/>
          </a:xfrm>
          <a:prstGeom prst="rect">
            <a:avLst/>
          </a:prstGeom>
        </p:spPr>
      </p:pic>
      <p:sp>
        <p:nvSpPr>
          <p:cNvPr id="5" name="Rectangle 4"/>
          <p:cNvSpPr/>
          <p:nvPr/>
        </p:nvSpPr>
        <p:spPr>
          <a:xfrm>
            <a:off x="261764" y="767361"/>
            <a:ext cx="11739027" cy="1477328"/>
          </a:xfrm>
          <a:prstGeom prst="rect">
            <a:avLst/>
          </a:prstGeom>
        </p:spPr>
        <p:txBody>
          <a:bodyPr wrap="square">
            <a:spAutoFit/>
          </a:bodyPr>
          <a:lstStyle/>
          <a:p>
            <a:pPr algn="just"/>
            <a:r>
              <a:rPr lang="en-US" dirty="0"/>
              <a:t>A CDS entity has a specified number of columns, defined at the time of entity creation, but can have any number of rows. Database entities also typically have meta-data associated with them; the meta-data might include constraints on the entity or on the values within particular columns. SAP HANA Extended Application Services (SAP HANA XS) enables you to create a database entity as a design-time file in the repository. All repository files including your entity definition can be transported to other SAP HANA systems, for example, in a delivery unit. You can define the entity using CDS-compliant DDL.</a:t>
            </a:r>
          </a:p>
        </p:txBody>
      </p:sp>
    </p:spTree>
    <p:extLst>
      <p:ext uri="{BB962C8B-B14F-4D97-AF65-F5344CB8AC3E}">
        <p14:creationId xmlns:p14="http://schemas.microsoft.com/office/powerpoint/2010/main" val="108084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ing Manager for Codility by Nuno Dia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104" y="922030"/>
            <a:ext cx="73914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75563"/>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r>
              <a:rPr lang="en-US" sz="3600" b="1" dirty="0">
                <a:latin typeface="Cooper Black" panose="0208090404030B020404" pitchFamily="18" charset="0"/>
              </a:rPr>
              <a: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922030"/>
            <a:ext cx="4405644" cy="1246056"/>
          </a:xfrm>
          <a:prstGeom prst="rect">
            <a:avLst/>
          </a:prstGeom>
        </p:spPr>
        <p:txBody>
          <a:bodyPr wrap="square">
            <a:noAutofit/>
          </a:bodyPr>
          <a:lstStyle/>
          <a:p>
            <a:pPr defTabSz="914034" fontAlgn="base">
              <a:spcBef>
                <a:spcPct val="50000"/>
              </a:spcBef>
              <a:spcAft>
                <a:spcPct val="0"/>
              </a:spcAft>
              <a:buClr>
                <a:srgbClr val="F0AB00"/>
              </a:buClr>
              <a:buSzPct val="80000"/>
            </a:pPr>
            <a:r>
              <a:rPr lang="en-GB" sz="2000" kern="0" dirty="0">
                <a:ea typeface="Arial Unicode MS" pitchFamily="34" charset="-128"/>
                <a:cs typeface="Arial"/>
                <a:hlinkClick r:id="rId4"/>
              </a:rPr>
              <a:t>Basics of CDS View &amp; CDS Entities Code </a:t>
            </a:r>
            <a:endParaRPr lang="en-GB" sz="2000" kern="0" dirty="0">
              <a:ea typeface="Arial Unicode MS" pitchFamily="34" charset="-128"/>
              <a:cs typeface="Arial"/>
            </a:endParaRPr>
          </a:p>
        </p:txBody>
      </p:sp>
    </p:spTree>
    <p:extLst>
      <p:ext uri="{BB962C8B-B14F-4D97-AF65-F5344CB8AC3E}">
        <p14:creationId xmlns:p14="http://schemas.microsoft.com/office/powerpoint/2010/main" val="90965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4"/>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8916"/>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a:t>
            </a:r>
            <a:r>
              <a:rPr kumimoji="0" lang="en-IN" sz="4800" b="1" i="0" u="none" strike="noStrike" kern="1200" cap="none" spc="10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Day </a:t>
            </a:r>
            <a:r>
              <a:rPr lang="en-IN" sz="4800" b="1" spc="100" noProof="0">
                <a:solidFill>
                  <a:srgbClr val="FFFFFF"/>
                </a:solidFill>
                <a:latin typeface="Arial" panose="020B0604020202020204" pitchFamily="34" charset="0"/>
                <a:cs typeface="Arial" panose="020B0604020202020204" pitchFamily="34" charset="0"/>
              </a:rPr>
              <a:t>13</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87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Cartoon man with hands crossed watch hour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052" y="1401605"/>
            <a:ext cx="5724144" cy="35753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xmlns="" id="{1E8BD2BC-59B0-4D30-97AE-9B4A2D8F7B41}"/>
              </a:ext>
            </a:extLst>
          </p:cNvPr>
          <p:cNvSpPr txBox="1"/>
          <p:nvPr/>
        </p:nvSpPr>
        <p:spPr>
          <a:xfrm>
            <a:off x="1076325" y="899721"/>
            <a:ext cx="4794388"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What is AMDP</a:t>
            </a:r>
          </a:p>
          <a:p>
            <a:pPr marL="895243" lvl="1" indent="-285750">
              <a:buFont typeface="Wingdings" panose="05000000000000000000" pitchFamily="2" charset="2"/>
              <a:buChar char="Ø"/>
            </a:pPr>
            <a:r>
              <a:rPr lang="en-US" dirty="0"/>
              <a:t>Introduction  of  AMDP</a:t>
            </a:r>
          </a:p>
          <a:p>
            <a:pPr marL="895243" lvl="1" indent="-285750">
              <a:buFont typeface="Wingdings" panose="05000000000000000000" pitchFamily="2" charset="2"/>
              <a:buChar char="Ø"/>
            </a:pPr>
            <a:r>
              <a:rPr lang="en-US" dirty="0"/>
              <a:t>Implementation of  AMDP</a:t>
            </a:r>
          </a:p>
          <a:p>
            <a:pPr marL="285750" lvl="0" indent="-285750">
              <a:buFont typeface="Arial" panose="020B0604020202020204" pitchFamily="34" charset="0"/>
              <a:buChar char="•"/>
            </a:pPr>
            <a:r>
              <a:rPr lang="en-US" dirty="0"/>
              <a:t>Why we use AMDP</a:t>
            </a:r>
          </a:p>
          <a:p>
            <a:pPr marL="285750" lvl="0" indent="-285750">
              <a:buFont typeface="Arial" panose="020B0604020202020204" pitchFamily="34" charset="0"/>
              <a:buChar char="•"/>
            </a:pPr>
            <a:r>
              <a:rPr lang="en-US" dirty="0"/>
              <a:t>Describing Rules for AMDP</a:t>
            </a:r>
          </a:p>
          <a:p>
            <a:pPr marL="285750" lvl="0" indent="-285750">
              <a:buFont typeface="Arial" panose="020B0604020202020204" pitchFamily="34" charset="0"/>
              <a:buChar char="•"/>
            </a:pPr>
            <a:r>
              <a:rPr lang="en-US" dirty="0"/>
              <a:t>Describing New way to Create Structure </a:t>
            </a:r>
          </a:p>
          <a:p>
            <a:pPr marL="285750" lvl="0" indent="-285750">
              <a:buFont typeface="Arial" panose="020B0604020202020204" pitchFamily="34" charset="0"/>
              <a:buChar char="•"/>
            </a:pPr>
            <a:r>
              <a:rPr lang="en-US" dirty="0"/>
              <a:t>Create AMDP for Consume SQL Script in ADT </a:t>
            </a:r>
          </a:p>
        </p:txBody>
      </p:sp>
      <p:sp>
        <p:nvSpPr>
          <p:cNvPr id="11" name="TextBox 10">
            <a:extLst>
              <a:ext uri="{FF2B5EF4-FFF2-40B4-BE49-F238E27FC236}">
                <a16:creationId xmlns:a16="http://schemas.microsoft.com/office/drawing/2014/main" xmlns="" id="{2181DA40-EB87-4A9E-A378-F475AFDB183C}"/>
              </a:ext>
            </a:extLst>
          </p:cNvPr>
          <p:cNvSpPr txBox="1"/>
          <p:nvPr/>
        </p:nvSpPr>
        <p:spPr>
          <a:xfrm>
            <a:off x="261764" y="3027409"/>
            <a:ext cx="2238375" cy="381000"/>
          </a:xfrm>
          <a:prstGeom prst="rect">
            <a:avLst/>
          </a:prstGeom>
          <a:noFill/>
        </p:spPr>
        <p:txBody>
          <a:bodyPr wrap="square" rtlCol="0">
            <a:spAutoFit/>
          </a:bodyPr>
          <a:lstStyle/>
          <a:p>
            <a:r>
              <a:rPr lang="en-US" dirty="0"/>
              <a:t>--Break--</a:t>
            </a:r>
          </a:p>
        </p:txBody>
      </p:sp>
      <p:sp>
        <p:nvSpPr>
          <p:cNvPr id="12" name="TextBox 11">
            <a:extLst>
              <a:ext uri="{FF2B5EF4-FFF2-40B4-BE49-F238E27FC236}">
                <a16:creationId xmlns:a16="http://schemas.microsoft.com/office/drawing/2014/main" xmlns="" id="{035F5030-D26D-459D-8F5D-DFF4BC98E02A}"/>
              </a:ext>
            </a:extLst>
          </p:cNvPr>
          <p:cNvSpPr txBox="1"/>
          <p:nvPr/>
        </p:nvSpPr>
        <p:spPr>
          <a:xfrm>
            <a:off x="1076325" y="3609495"/>
            <a:ext cx="5258214" cy="1477328"/>
          </a:xfrm>
          <a:prstGeom prst="rect">
            <a:avLst/>
          </a:prstGeom>
          <a:noFill/>
        </p:spPr>
        <p:txBody>
          <a:bodyPr wrap="square" rtlCol="0">
            <a:spAutoFit/>
          </a:bodyPr>
          <a:lstStyle/>
          <a:p>
            <a:pPr marL="285750" lvl="0" indent="-285750">
              <a:buFont typeface="Arial" panose="020B0604020202020204" pitchFamily="34" charset="0"/>
              <a:buChar char="•"/>
            </a:pPr>
            <a:r>
              <a:rPr lang="en-US" dirty="0"/>
              <a:t>Introduction of  CDS(Core Data &amp; Service ) </a:t>
            </a:r>
          </a:p>
          <a:p>
            <a:pPr marL="285750" lvl="0" indent="-285750">
              <a:buFont typeface="Arial" panose="020B0604020202020204" pitchFamily="34" charset="0"/>
              <a:buChar char="•"/>
            </a:pPr>
            <a:r>
              <a:rPr lang="en-US" dirty="0"/>
              <a:t>Concept of  CDS View</a:t>
            </a:r>
          </a:p>
          <a:p>
            <a:pPr marL="285750" lvl="0" indent="-285750">
              <a:buFont typeface="Arial" panose="020B0604020202020204" pitchFamily="34" charset="0"/>
              <a:buChar char="•"/>
            </a:pPr>
            <a:r>
              <a:rPr lang="en-US" dirty="0"/>
              <a:t>Describing Standard CDS View</a:t>
            </a:r>
          </a:p>
          <a:p>
            <a:pPr marL="285750" lvl="0" indent="-285750">
              <a:buFont typeface="Arial" panose="020B0604020202020204" pitchFamily="34" charset="0"/>
              <a:buChar char="•"/>
            </a:pPr>
            <a:r>
              <a:rPr lang="en-US" dirty="0"/>
              <a:t>Understanding Concept of  Code to Data Paradigm </a:t>
            </a:r>
          </a:p>
          <a:p>
            <a:pPr marL="285750" indent="-285750">
              <a:buFont typeface="Arial" panose="020B0604020202020204" pitchFamily="34" charset="0"/>
              <a:buChar char="•"/>
            </a:pPr>
            <a:r>
              <a:rPr lang="en-US" dirty="0"/>
              <a:t> Creating CDS Entities</a:t>
            </a:r>
          </a:p>
        </p:txBody>
      </p:sp>
    </p:spTree>
    <p:extLst>
      <p:ext uri="{BB962C8B-B14F-4D97-AF65-F5344CB8AC3E}">
        <p14:creationId xmlns:p14="http://schemas.microsoft.com/office/powerpoint/2010/main" val="261788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296997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600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AMDP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xmlns="" id="{C3D67074-ABBF-4F1F-8F04-07B7C002C1DF}"/>
              </a:ext>
            </a:extLst>
          </p:cNvPr>
          <p:cNvSpPr txBox="1"/>
          <p:nvPr/>
        </p:nvSpPr>
        <p:spPr>
          <a:xfrm>
            <a:off x="261764" y="802031"/>
            <a:ext cx="11292008"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AMDP is a method inside an Normal ABAP Class. These methods </a:t>
            </a:r>
            <a:r>
              <a:rPr lang="en-US" dirty="0">
                <a:solidFill>
                  <a:prstClr val="black"/>
                </a:solidFill>
                <a:latin typeface="Calibri"/>
              </a:rPr>
              <a:t>are special methods which can contain the SQL Script code.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write code, ABAP can tell you the syntax error also (Syntax Check)</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When we activate AMDP nothing happens in HANA, But when we call it then it creates a procedure in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add SQL Script code inside a method in an ABAP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must be static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The same ABAP Class can also contain ABAP Code as well but we cant merge ABAP + SQLScript together</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 call one AMDP from another AMDP</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an AMDP be </a:t>
            </a:r>
            <a:r>
              <a:rPr lang="en-US" dirty="0">
                <a:solidFill>
                  <a:prstClr val="black"/>
                </a:solidFill>
                <a:latin typeface="Calibri"/>
                <a:hlinkClick r:id="rId3"/>
              </a:rPr>
              <a:t>debugged</a:t>
            </a:r>
            <a:r>
              <a:rPr lang="en-US" dirty="0">
                <a:solidFill>
                  <a:prstClr val="black"/>
                </a:solidFill>
                <a:latin typeface="Calibri"/>
              </a:rPr>
              <a:t>?</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Can I also implement a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FOR ALL ENTRIES like logic using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Can I pass </a:t>
            </a:r>
            <a:r>
              <a:rPr lang="en-US" dirty="0">
                <a:solidFill>
                  <a:prstClr val="black"/>
                </a:solidFill>
                <a:latin typeface="Calibri"/>
                <a:hlinkClick r:id="rId5"/>
              </a:rPr>
              <a:t>Select-options to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2" descr="Peter Parker GIFs | Tenor">
            <a:extLst>
              <a:ext uri="{FF2B5EF4-FFF2-40B4-BE49-F238E27FC236}">
                <a16:creationId xmlns:a16="http://schemas.microsoft.com/office/drawing/2014/main" xmlns="" id="{6DB604CD-AE76-4EB5-B682-0DF52CB88A0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22070" y="4105275"/>
            <a:ext cx="2095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rvel's Spider-Man review – a perfect superhero in an imperfect world |  Action games | The Guardian">
            <a:extLst>
              <a:ext uri="{FF2B5EF4-FFF2-40B4-BE49-F238E27FC236}">
                <a16:creationId xmlns:a16="http://schemas.microsoft.com/office/drawing/2014/main" xmlns="" id="{B3298EB8-B1AD-4CF2-8A68-903CB31F4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306" y="3923830"/>
            <a:ext cx="3212623" cy="1927574"/>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
            <a:extLst>
              <a:ext uri="{FF2B5EF4-FFF2-40B4-BE49-F238E27FC236}">
                <a16:creationId xmlns:a16="http://schemas.microsoft.com/office/drawing/2014/main" xmlns="" id="{707E7BD2-BCC2-4DC1-A94F-5F7A68F2EBDB}"/>
              </a:ext>
            </a:extLst>
          </p:cNvPr>
          <p:cNvSpPr/>
          <p:nvPr/>
        </p:nvSpPr>
        <p:spPr>
          <a:xfrm>
            <a:off x="3485356" y="3898255"/>
            <a:ext cx="3790950"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bites (Mutation)</a:t>
            </a:r>
          </a:p>
        </p:txBody>
      </p:sp>
      <p:sp>
        <p:nvSpPr>
          <p:cNvPr id="16" name="TextBox 15">
            <a:extLst>
              <a:ext uri="{FF2B5EF4-FFF2-40B4-BE49-F238E27FC236}">
                <a16:creationId xmlns:a16="http://schemas.microsoft.com/office/drawing/2014/main" xmlns="" id="{A0AAABB5-A2A1-4A2D-B443-DC9EEA324EFB}"/>
              </a:ext>
            </a:extLst>
          </p:cNvPr>
          <p:cNvSpPr txBox="1"/>
          <p:nvPr/>
        </p:nvSpPr>
        <p:spPr>
          <a:xfrm>
            <a:off x="1322070" y="5553948"/>
            <a:ext cx="2095501" cy="369332"/>
          </a:xfrm>
          <a:prstGeom prst="rect">
            <a:avLst/>
          </a:prstGeom>
          <a:noFill/>
        </p:spPr>
        <p:txBody>
          <a:bodyPr wrap="square" rtlCol="0">
            <a:spAutoFit/>
          </a:bodyPr>
          <a:lstStyle/>
          <a:p>
            <a:r>
              <a:rPr lang="en-US" dirty="0"/>
              <a:t>Normal ABAP Class?</a:t>
            </a:r>
          </a:p>
        </p:txBody>
      </p:sp>
      <p:sp>
        <p:nvSpPr>
          <p:cNvPr id="17" name="Arrow: Right 7">
            <a:extLst>
              <a:ext uri="{FF2B5EF4-FFF2-40B4-BE49-F238E27FC236}">
                <a16:creationId xmlns:a16="http://schemas.microsoft.com/office/drawing/2014/main" xmlns="" id="{2E9CD38E-34D1-4C82-A6B8-EB655FBD85AB}"/>
              </a:ext>
            </a:extLst>
          </p:cNvPr>
          <p:cNvSpPr/>
          <p:nvPr/>
        </p:nvSpPr>
        <p:spPr>
          <a:xfrm>
            <a:off x="3485357" y="4758928"/>
            <a:ext cx="3790949" cy="1092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Marker Interface – </a:t>
            </a:r>
          </a:p>
          <a:p>
            <a:pPr algn="ctr"/>
            <a:r>
              <a:rPr lang="en-US" dirty="0"/>
              <a:t>IF_AMDP_MARKER_HDB</a:t>
            </a:r>
          </a:p>
        </p:txBody>
      </p:sp>
      <p:sp>
        <p:nvSpPr>
          <p:cNvPr id="18" name="TextBox 17">
            <a:extLst>
              <a:ext uri="{FF2B5EF4-FFF2-40B4-BE49-F238E27FC236}">
                <a16:creationId xmlns:a16="http://schemas.microsoft.com/office/drawing/2014/main" xmlns="" id="{04A0A1DA-9E68-46A9-8420-2FF960C5E268}"/>
              </a:ext>
            </a:extLst>
          </p:cNvPr>
          <p:cNvSpPr txBox="1"/>
          <p:nvPr/>
        </p:nvSpPr>
        <p:spPr>
          <a:xfrm>
            <a:off x="7574280" y="5851404"/>
            <a:ext cx="2857500" cy="369332"/>
          </a:xfrm>
          <a:prstGeom prst="rect">
            <a:avLst/>
          </a:prstGeom>
          <a:noFill/>
        </p:spPr>
        <p:txBody>
          <a:bodyPr wrap="square" rtlCol="0">
            <a:spAutoFit/>
          </a:bodyPr>
          <a:lstStyle/>
          <a:p>
            <a:r>
              <a:rPr lang="en-US" dirty="0"/>
              <a:t>SQL Script Code</a:t>
            </a:r>
          </a:p>
        </p:txBody>
      </p:sp>
    </p:spTree>
    <p:extLst>
      <p:ext uri="{BB962C8B-B14F-4D97-AF65-F5344CB8AC3E}">
        <p14:creationId xmlns:p14="http://schemas.microsoft.com/office/powerpoint/2010/main" val="75265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onceito de contato para a página de destino | Vetor Premium"/>
          <p:cNvPicPr>
            <a:picLocks noChangeAspect="1" noChangeArrowheads="1"/>
          </p:cNvPicPr>
          <p:nvPr/>
        </p:nvPicPr>
        <p:blipFill rotWithShape="1">
          <a:blip r:embed="rId2">
            <a:extLst>
              <a:ext uri="{28A0092B-C50C-407E-A947-70E740481C1C}">
                <a14:useLocalDpi xmlns:a14="http://schemas.microsoft.com/office/drawing/2010/main" val="0"/>
              </a:ext>
            </a:extLst>
          </a:blip>
          <a:srcRect b="9219"/>
          <a:stretch/>
        </p:blipFill>
        <p:spPr bwMode="auto">
          <a:xfrm>
            <a:off x="5882666" y="2715543"/>
            <a:ext cx="5962650" cy="3605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94860" y="147521"/>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AMDP</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61764" y="779090"/>
            <a:ext cx="11292008" cy="424731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 an interface to ABAP class – IF_AMDP_MARKER_HDB</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All the AMDP methods has to have parameters passed by Value</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cannot have Returning</a:t>
            </a:r>
            <a:r>
              <a:rPr lang="en-US" dirty="0">
                <a:solidFill>
                  <a:prstClr val="black"/>
                </a:solidFill>
                <a:latin typeface="Calibri"/>
              </a:rPr>
              <a:t>/ Changing parameters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method cannot have deep structure</a:t>
            </a:r>
            <a:r>
              <a:rPr lang="en-US" dirty="0">
                <a:solidFill>
                  <a:prstClr val="black"/>
                </a:solidFill>
                <a:latin typeface="Calibri"/>
              </a:rPr>
              <a:t>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Must also mention the tables which we </a:t>
            </a:r>
            <a:r>
              <a:rPr lang="en-US" dirty="0">
                <a:solidFill>
                  <a:prstClr val="black"/>
                </a:solidFill>
                <a:latin typeface="Calibri"/>
              </a:rPr>
              <a:t>are planning to use in SQLScript code with a </a:t>
            </a:r>
            <a:r>
              <a:rPr lang="en-US" b="1" dirty="0">
                <a:solidFill>
                  <a:prstClr val="black"/>
                </a:solidFill>
                <a:latin typeface="Calibri"/>
              </a:rPr>
              <a:t>USING </a:t>
            </a:r>
            <a:r>
              <a:rPr lang="en-US" dirty="0">
                <a:solidFill>
                  <a:prstClr val="black"/>
                </a:solidFill>
                <a:latin typeface="Calibri"/>
              </a:rPr>
              <a:t>keyword</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Syntax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METHOD method_name BY DATABASE PROCEDURE FOR HDB LANGUAGE SQLSCRIPT OPTIONS READ-ONLY USING tab1 tab2…</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When we call AMDP then it will be created inside HANA</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sym typeface="Wingdings" panose="05000000000000000000" pitchFamily="2" charset="2"/>
              </a:rPr>
              <a:t>Lifecycle challenges is sorted fully.</a:t>
            </a:r>
          </a:p>
          <a:p>
            <a:pPr marR="0" lvl="0" algn="just" defTabSz="914400" rtl="0" eaLnBrk="1" fontAlgn="auto" latinLnBrk="0" hangingPunct="1">
              <a:lnSpc>
                <a:spcPct val="100000"/>
              </a:lnSpc>
              <a:spcBef>
                <a:spcPts val="0"/>
              </a:spcBef>
              <a:spcAft>
                <a:spcPts val="0"/>
              </a:spcAft>
              <a:buClrTx/>
              <a:buSzTx/>
              <a:tabLst/>
              <a:defRPr/>
            </a:pPr>
            <a:endParaRPr lang="en-US" noProof="0" dirty="0">
              <a:solidFill>
                <a:prstClr val="black"/>
              </a:solidFill>
              <a:latin typeface="Calibri"/>
              <a:sym typeface="Wingdings" panose="05000000000000000000" pitchFamily="2" charset="2"/>
            </a:endParaRPr>
          </a:p>
          <a:p>
            <a:pPr marR="0" lvl="0" algn="just"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Disadvantage:</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sym typeface="Wingdings" panose="05000000000000000000" pitchFamily="2" charset="2"/>
              </a:rPr>
              <a:t>Client handling</a:t>
            </a:r>
          </a:p>
          <a:p>
            <a:pPr marL="342900" marR="0" lvl="0" indent="-342900" algn="just" defTabSz="914400" rtl="0" eaLnBrk="1" fontAlgn="auto" latinLnBrk="0" hangingPunct="1">
              <a:lnSpc>
                <a:spcPct val="100000"/>
              </a:lnSpc>
              <a:spcBef>
                <a:spcPts val="0"/>
              </a:spcBef>
              <a:spcAft>
                <a:spcPts val="0"/>
              </a:spcAft>
              <a:buClrTx/>
              <a:buSz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If we plan to use AMDP for DML scenario, </a:t>
            </a:r>
            <a:endParaRPr lang="en-US" dirty="0">
              <a:solidFill>
                <a:prstClr val="black"/>
              </a:solidFill>
              <a:latin typeface="Calibri"/>
              <a:sym typeface="Wingdings" panose="05000000000000000000" pitchFamily="2" charset="2"/>
            </a:endParaRPr>
          </a:p>
          <a:p>
            <a:pPr marL="800100" lvl="1" indent="-342900" algn="just">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 LUW needs to be managed by developer.</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a:sym typeface="Wingdings" panose="05000000000000000000" pitchFamily="2" charset="2"/>
              </a:rPr>
              <a:t>If my co. is not on HANA DB we cannot implement AMDP.</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b="1" dirty="0">
                <a:solidFill>
                  <a:srgbClr val="000000"/>
                </a:solidFill>
                <a:latin typeface="Cooper Black" panose="0208090404030B020404" pitchFamily="18" charset="0"/>
              </a:rPr>
              <a:t>ABAP Managed Data Procedure</a:t>
            </a:r>
            <a:endParaRPr lang="en-US" sz="3600" b="1"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 Placeholder 1"/>
          <p:cNvSpPr txBox="1">
            <a:spLocks/>
          </p:cNvSpPr>
          <p:nvPr/>
        </p:nvSpPr>
        <p:spPr>
          <a:xfrm>
            <a:off x="325336" y="1357586"/>
            <a:ext cx="5500978" cy="282859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352" lvl="2" indent="-179352" algn="just" defTabSz="914217">
              <a:buClr>
                <a:srgbClr val="F0AB00"/>
              </a:buClr>
              <a:defRPr/>
            </a:pPr>
            <a:r>
              <a:rPr lang="en-US" dirty="0"/>
              <a:t>AMDP classes and AMDP methods</a:t>
            </a:r>
          </a:p>
          <a:p>
            <a:pPr marL="285750" lvl="2" indent="-285750" algn="just" defTabSz="914217">
              <a:buClr>
                <a:srgbClr val="F0AB00"/>
              </a:buClr>
              <a:buFontTx/>
              <a:buChar char="-"/>
              <a:defRPr/>
            </a:pPr>
            <a:r>
              <a:rPr lang="en-US" kern="0" dirty="0">
                <a:solidFill>
                  <a:srgbClr val="000000"/>
                </a:solidFill>
              </a:rPr>
              <a:t>Easy to consume in ABAP – as simple method call</a:t>
            </a:r>
          </a:p>
          <a:p>
            <a:pPr marL="285750" lvl="2" indent="-285750" algn="just" defTabSz="914217">
              <a:buClr>
                <a:srgbClr val="F0AB00"/>
              </a:buClr>
              <a:buFontTx/>
              <a:buChar char="-"/>
              <a:defRPr/>
            </a:pPr>
            <a:r>
              <a:rPr lang="en-US" kern="0" dirty="0">
                <a:solidFill>
                  <a:srgbClr val="000000"/>
                </a:solidFill>
              </a:rPr>
              <a:t>AMDP methods are </a:t>
            </a:r>
            <a:r>
              <a:rPr lang="en-US" b="1" kern="0" dirty="0">
                <a:solidFill>
                  <a:srgbClr val="000000"/>
                </a:solidFill>
              </a:rPr>
              <a:t>fully managed on the ABAP server</a:t>
            </a:r>
          </a:p>
          <a:p>
            <a:pPr marL="285750" lvl="2" indent="-285750" algn="just" defTabSz="914217">
              <a:buClr>
                <a:srgbClr val="F0AB00"/>
              </a:buClr>
              <a:buFontTx/>
              <a:buChar char="-"/>
              <a:defRPr/>
            </a:pPr>
            <a:r>
              <a:rPr lang="en-US" dirty="0"/>
              <a:t>Source code editing with ABAP Editor (in ADT) </a:t>
            </a:r>
          </a:p>
          <a:p>
            <a:pPr marL="285750" lvl="2" indent="-285750" algn="just" defTabSz="914217">
              <a:buClr>
                <a:srgbClr val="F0AB00"/>
              </a:buClr>
              <a:buFontTx/>
              <a:buChar char="-"/>
              <a:defRPr/>
            </a:pPr>
            <a:r>
              <a:rPr lang="en-US" dirty="0"/>
              <a:t>Static syntax check and syntax coloring for SQLScript code</a:t>
            </a:r>
          </a:p>
          <a:p>
            <a:pPr marL="285750" lvl="2" indent="-285750" algn="just" defTabSz="914217">
              <a:buClr>
                <a:srgbClr val="F0AB00"/>
              </a:buClr>
              <a:buFontTx/>
              <a:buChar char="-"/>
              <a:defRPr/>
            </a:pPr>
            <a:r>
              <a:rPr lang="en-US" dirty="0"/>
              <a:t>Procedure created on first AMDP call</a:t>
            </a:r>
          </a:p>
          <a:p>
            <a:pPr marL="285750" lvl="2" indent="-285750" algn="just" defTabSz="914217">
              <a:buClr>
                <a:srgbClr val="F0AB00"/>
              </a:buClr>
              <a:buFontTx/>
              <a:buChar char="-"/>
              <a:defRPr/>
            </a:pPr>
            <a:r>
              <a:rPr lang="en-US" dirty="0"/>
              <a:t>Detailed analysis of runtime errors in ST22</a:t>
            </a:r>
          </a:p>
          <a:p>
            <a:pPr marL="285750" lvl="2" indent="-285750" algn="just" defTabSz="914217">
              <a:buClr>
                <a:srgbClr val="F0AB00"/>
              </a:buClr>
              <a:buFontTx/>
              <a:buChar char="-"/>
              <a:defRPr/>
            </a:pPr>
            <a:r>
              <a:rPr lang="en-US" altLang="de-DE" dirty="0"/>
              <a:t>Transport analog to regular ABAP classes</a:t>
            </a:r>
            <a:endParaRPr lang="en-US" sz="2400" dirty="0"/>
          </a:p>
        </p:txBody>
      </p:sp>
      <p:grpSp>
        <p:nvGrpSpPr>
          <p:cNvPr id="7" name="Group 6"/>
          <p:cNvGrpSpPr>
            <a:grpSpLocks noChangeAspect="1"/>
          </p:cNvGrpSpPr>
          <p:nvPr/>
        </p:nvGrpSpPr>
        <p:grpSpPr>
          <a:xfrm>
            <a:off x="6341925" y="2027087"/>
            <a:ext cx="4955917" cy="3983243"/>
            <a:chOff x="6183312" y="2133600"/>
            <a:chExt cx="4165600" cy="3348038"/>
          </a:xfrm>
        </p:grpSpPr>
        <p:sp>
          <p:nvSpPr>
            <p:cNvPr id="8" name="Rectangle 7"/>
            <p:cNvSpPr/>
            <p:nvPr/>
          </p:nvSpPr>
          <p:spPr bwMode="gray">
            <a:xfrm>
              <a:off x="6183312" y="2133600"/>
              <a:ext cx="4165600" cy="3348038"/>
            </a:xfrm>
            <a:prstGeom prst="rect">
              <a:avLst/>
            </a:prstGeom>
            <a:solidFill>
              <a:srgbClr val="FFFFFF">
                <a:lumMod val="75000"/>
                <a:alpha val="36000"/>
              </a:srgbClr>
            </a:solidFill>
            <a:ln w="6350" algn="ctr">
              <a:noFill/>
              <a:miter lim="800000"/>
              <a:headEnd/>
              <a:tailEnd/>
            </a:ln>
          </p:spPr>
          <p:txBody>
            <a:bodyPr lIns="89979" tIns="46789" rIns="89979" bIns="46789" anchor="b"/>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Managed Database Procedures</a:t>
              </a:r>
            </a:p>
          </p:txBody>
        </p:sp>
        <p:sp>
          <p:nvSpPr>
            <p:cNvPr id="9" name="TextBox 8"/>
            <p:cNvSpPr txBox="1"/>
            <p:nvPr/>
          </p:nvSpPr>
          <p:spPr bwMode="gray">
            <a:xfrm>
              <a:off x="6226175" y="2224088"/>
              <a:ext cx="1023766" cy="232772"/>
            </a:xfrm>
            <a:prstGeom prst="rect">
              <a:avLst/>
            </a:prstGeom>
            <a:noFill/>
          </p:spPr>
          <p:txBody>
            <a:bodyPr wrap="none" lIns="0" tIns="0" rIns="0" bIns="0">
              <a:spAutoFit/>
            </a:bodyPr>
            <a:lstStyle/>
            <a:p>
              <a:pPr>
                <a:spcBef>
                  <a:spcPct val="50000"/>
                </a:spcBef>
                <a:buClr>
                  <a:srgbClr val="F0AB00"/>
                </a:buClr>
                <a:buSzPct val="80000"/>
                <a:defRPr/>
              </a:pPr>
              <a:r>
                <a:rPr lang="en-US" sz="1800" kern="0" dirty="0">
                  <a:ea typeface="Arial Unicode MS" pitchFamily="34" charset="-128"/>
                  <a:cs typeface="Arial Unicode MS" pitchFamily="34" charset="-128"/>
                </a:rPr>
                <a:t>“Top-Down”</a:t>
              </a:r>
            </a:p>
          </p:txBody>
        </p:sp>
        <p:sp>
          <p:nvSpPr>
            <p:cNvPr id="10" name="Rectangle 9"/>
            <p:cNvSpPr/>
            <p:nvPr/>
          </p:nvSpPr>
          <p:spPr bwMode="gray">
            <a:xfrm>
              <a:off x="8464550" y="2201863"/>
              <a:ext cx="1728787" cy="323850"/>
            </a:xfrm>
            <a:prstGeom prst="rect">
              <a:avLst/>
            </a:prstGeom>
            <a:solidFill>
              <a:srgbClr val="F0AB00"/>
            </a:solidFill>
            <a:ln w="6350" algn="ctr">
              <a:noFill/>
              <a:miter lim="800000"/>
              <a:headEnd/>
              <a:tailEnd/>
            </a:ln>
            <a:effectLst/>
          </p:spPr>
          <p:txBody>
            <a:bodyPr lIns="0" tIns="0" rIns="0" bIns="0"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Lifecycle</a:t>
              </a:r>
            </a:p>
          </p:txBody>
        </p:sp>
        <p:sp>
          <p:nvSpPr>
            <p:cNvPr id="11" name="Rectangle 10"/>
            <p:cNvSpPr/>
            <p:nvPr/>
          </p:nvSpPr>
          <p:spPr bwMode="gray">
            <a:xfrm>
              <a:off x="6623050" y="25019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2" name="Rectangle 11"/>
            <p:cNvSpPr/>
            <p:nvPr/>
          </p:nvSpPr>
          <p:spPr bwMode="gray">
            <a:xfrm>
              <a:off x="6773862" y="2757488"/>
              <a:ext cx="1619250" cy="779462"/>
            </a:xfrm>
            <a:prstGeom prst="rect">
              <a:avLst/>
            </a:prstGeom>
            <a:solidFill>
              <a:srgbClr val="FFFFFF"/>
            </a:solidFill>
            <a:ln w="6350" algn="ctr">
              <a:solidFill>
                <a:srgbClr val="FFFFFF">
                  <a:lumMod val="75000"/>
                </a:srgbClr>
              </a:solidFill>
              <a:miter lim="800000"/>
              <a:headEnd/>
              <a:tailEnd/>
            </a:ln>
          </p:spPr>
          <p:txBody>
            <a:bodyPr lIns="35992" tIns="71983" rIns="35992"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ABAP </a:t>
              </a:r>
              <a:br>
                <a:rPr lang="en-US" sz="1800" kern="0" dirty="0">
                  <a:solidFill>
                    <a:sysClr val="windowText" lastClr="000000"/>
                  </a:solidFill>
                  <a:ea typeface="Arial Unicode MS" pitchFamily="34" charset="-128"/>
                  <a:cs typeface="Arial Unicode MS" pitchFamily="34" charset="-128"/>
                </a:rPr>
              </a:br>
              <a:r>
                <a:rPr lang="en-US" sz="1800" kern="0" dirty="0">
                  <a:solidFill>
                    <a:sysClr val="windowText" lastClr="000000"/>
                  </a:solidFill>
                  <a:ea typeface="Arial Unicode MS" pitchFamily="34" charset="-128"/>
                  <a:cs typeface="Arial Unicode MS" pitchFamily="34" charset="-128"/>
                </a:rPr>
                <a:t>Managed DB Procedure</a:t>
              </a:r>
            </a:p>
          </p:txBody>
        </p:sp>
        <p:sp>
          <p:nvSpPr>
            <p:cNvPr id="13" name="Sun 12"/>
            <p:cNvSpPr/>
            <p:nvPr/>
          </p:nvSpPr>
          <p:spPr bwMode="gray">
            <a:xfrm>
              <a:off x="6680200" y="2549525"/>
              <a:ext cx="454025" cy="466725"/>
            </a:xfrm>
            <a:prstGeom prst="su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4" name="Rectangle 13"/>
            <p:cNvSpPr/>
            <p:nvPr/>
          </p:nvSpPr>
          <p:spPr bwMode="gray">
            <a:xfrm>
              <a:off x="8631237" y="2757488"/>
              <a:ext cx="1395413" cy="779462"/>
            </a:xfrm>
            <a:prstGeom prst="rect">
              <a:avLst/>
            </a:prstGeom>
            <a:solidFill>
              <a:srgbClr val="FFFFFF"/>
            </a:solidFill>
            <a:ln w="6350" algn="ctr">
              <a:solidFill>
                <a:srgbClr val="FFFFFF">
                  <a:lumMod val="75000"/>
                </a:srgbClr>
              </a:solidFill>
              <a:miter lim="800000"/>
              <a:headEnd/>
              <a:tailEnd/>
            </a:ln>
          </p:spPr>
          <p:txBody>
            <a:bodyPr lIns="71983" tIns="71983" rIns="71983"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Standard ABAP Transport</a:t>
              </a:r>
            </a:p>
          </p:txBody>
        </p:sp>
        <p:sp>
          <p:nvSpPr>
            <p:cNvPr id="15" name="Equal 14"/>
            <p:cNvSpPr/>
            <p:nvPr/>
          </p:nvSpPr>
          <p:spPr bwMode="gray">
            <a:xfrm>
              <a:off x="8432800" y="2608263"/>
              <a:ext cx="490537" cy="382587"/>
            </a:xfrm>
            <a:prstGeom prst="mathEqual">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sp>
          <p:nvSpPr>
            <p:cNvPr id="16" name="Rectangle 15"/>
            <p:cNvSpPr/>
            <p:nvPr/>
          </p:nvSpPr>
          <p:spPr bwMode="gray">
            <a:xfrm rot="16200000">
              <a:off x="5841206" y="29075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AS ABAP</a:t>
              </a:r>
            </a:p>
          </p:txBody>
        </p:sp>
        <p:sp>
          <p:nvSpPr>
            <p:cNvPr id="17" name="Rectangle 16"/>
            <p:cNvSpPr/>
            <p:nvPr/>
          </p:nvSpPr>
          <p:spPr bwMode="gray">
            <a:xfrm rot="16200000">
              <a:off x="5841206" y="4317206"/>
              <a:ext cx="1187450" cy="376238"/>
            </a:xfrm>
            <a:prstGeom prst="rect">
              <a:avLst/>
            </a:prstGeom>
            <a:solidFill>
              <a:srgbClr val="F0AB00"/>
            </a:solidFill>
            <a:ln w="6350" algn="ctr">
              <a:noFill/>
              <a:miter lim="800000"/>
              <a:headEnd/>
              <a:tailEnd/>
            </a:ln>
            <a:effectLst/>
          </p:spPr>
          <p:txBody>
            <a:bodyPr lIns="107046" tIns="85638" rIns="107046" bIns="85638"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SAP HANA</a:t>
              </a:r>
            </a:p>
          </p:txBody>
        </p:sp>
        <p:sp>
          <p:nvSpPr>
            <p:cNvPr id="18" name="Rectangle 17"/>
            <p:cNvSpPr/>
            <p:nvPr/>
          </p:nvSpPr>
          <p:spPr bwMode="gray">
            <a:xfrm>
              <a:off x="6623050" y="3911600"/>
              <a:ext cx="3630612" cy="1187450"/>
            </a:xfrm>
            <a:prstGeom prst="rect">
              <a:avLst/>
            </a:prstGeom>
            <a:solidFill>
              <a:srgbClr val="FFFFFF">
                <a:lumMod val="75000"/>
              </a:srgbClr>
            </a:solidFill>
            <a:ln w="6350" algn="ctr">
              <a:noFill/>
              <a:miter lim="800000"/>
              <a:headEnd/>
              <a:tailEnd/>
            </a:ln>
            <a:effectLst/>
          </p:spPr>
          <p:txBody>
            <a:bodyPr lIns="107046" tIns="85638" rIns="107046" bIns="85638"/>
            <a:lstStyle/>
            <a:p>
              <a:pPr algn="ctr">
                <a:spcBef>
                  <a:spcPct val="50000"/>
                </a:spcBef>
                <a:buClr>
                  <a:srgbClr val="F0AB00"/>
                </a:buClr>
                <a:buSzPct val="80000"/>
                <a:defRPr/>
              </a:pPr>
              <a:endParaRPr lang="en-US" sz="1800" kern="0" dirty="0">
                <a:solidFill>
                  <a:sysClr val="windowText" lastClr="000000"/>
                </a:solidFill>
                <a:ea typeface="Arial Unicode MS" pitchFamily="34" charset="-128"/>
                <a:cs typeface="Arial Unicode MS" pitchFamily="34" charset="-128"/>
              </a:endParaRPr>
            </a:p>
          </p:txBody>
        </p:sp>
        <p:sp>
          <p:nvSpPr>
            <p:cNvPr id="19" name="Rectangle 18"/>
            <p:cNvSpPr/>
            <p:nvPr/>
          </p:nvSpPr>
          <p:spPr bwMode="gray">
            <a:xfrm>
              <a:off x="6907212" y="4114800"/>
              <a:ext cx="1368425" cy="779463"/>
            </a:xfrm>
            <a:prstGeom prst="rect">
              <a:avLst/>
            </a:prstGeom>
            <a:solidFill>
              <a:srgbClr val="FFFFFF"/>
            </a:solidFill>
            <a:ln w="6350" algn="ctr">
              <a:solidFill>
                <a:srgbClr val="FFFFFF">
                  <a:lumMod val="75000"/>
                </a:srgbClr>
              </a:solidFill>
              <a:miter lim="800000"/>
              <a:headEnd/>
              <a:tailEnd/>
            </a:ln>
          </p:spPr>
          <p:txBody>
            <a:bodyPr lIns="89979" tIns="71983" rIns="89979" bIns="71983" anchor="ctr"/>
            <a:lstStyle/>
            <a:p>
              <a:pPr algn="ctr">
                <a:spcBef>
                  <a:spcPct val="50000"/>
                </a:spcBef>
                <a:buClr>
                  <a:srgbClr val="F0AB00"/>
                </a:buClr>
                <a:buSzPct val="80000"/>
                <a:defRPr/>
              </a:pPr>
              <a:r>
                <a:rPr lang="en-US" sz="1800" kern="0" dirty="0">
                  <a:solidFill>
                    <a:sysClr val="windowText" lastClr="000000"/>
                  </a:solidFill>
                  <a:ea typeface="Arial Unicode MS" pitchFamily="34" charset="-128"/>
                  <a:cs typeface="Arial Unicode MS" pitchFamily="34" charset="-128"/>
                </a:rPr>
                <a:t>Stored Procedure</a:t>
              </a:r>
            </a:p>
          </p:txBody>
        </p:sp>
        <p:sp>
          <p:nvSpPr>
            <p:cNvPr id="20" name="Can 19"/>
            <p:cNvSpPr/>
            <p:nvPr/>
          </p:nvSpPr>
          <p:spPr bwMode="gray">
            <a:xfrm>
              <a:off x="6723062" y="4076700"/>
              <a:ext cx="360363" cy="304800"/>
            </a:xfrm>
            <a:prstGeom prst="can">
              <a:avLst/>
            </a:prstGeom>
            <a:solidFill>
              <a:srgbClr val="F0AB00"/>
            </a:solidFill>
            <a:ln w="6350" algn="ctr">
              <a:solidFill>
                <a:srgbClr val="000000">
                  <a:lumMod val="50000"/>
                  <a:lumOff val="50000"/>
                </a:srgbClr>
              </a:solidFill>
              <a:miter lim="800000"/>
              <a:headEnd/>
              <a:tailEnd/>
            </a:ln>
          </p:spPr>
          <p:txBody>
            <a:bodyPr lIns="89979" tIns="71983" rIns="89979" bIns="71983" anchor="ctr"/>
            <a:lstStyle/>
            <a:p>
              <a:pPr algn="ctr">
                <a:spcBef>
                  <a:spcPct val="50000"/>
                </a:spcBef>
                <a:buClr>
                  <a:srgbClr val="F0AB00"/>
                </a:buClr>
                <a:buSzPct val="80000"/>
                <a:defRPr/>
              </a:pPr>
              <a:endParaRPr lang="en-US" sz="2000" kern="0" dirty="0">
                <a:solidFill>
                  <a:sysClr val="windowText" lastClr="000000"/>
                </a:solidFill>
                <a:ea typeface="Arial Unicode MS" pitchFamily="34" charset="-128"/>
                <a:cs typeface="Arial Unicode MS" pitchFamily="34" charset="-128"/>
              </a:endParaRPr>
            </a:p>
          </p:txBody>
        </p:sp>
        <p:cxnSp>
          <p:nvCxnSpPr>
            <p:cNvPr id="21" name="Straight Arrow Connector 38"/>
            <p:cNvCxnSpPr>
              <a:cxnSpLocks noChangeShapeType="1"/>
              <a:stCxn id="19" idx="0"/>
              <a:endCxn id="12" idx="2"/>
            </p:cNvCxnSpPr>
            <p:nvPr/>
          </p:nvCxnSpPr>
          <p:spPr bwMode="gray">
            <a:xfrm flipH="1" flipV="1">
              <a:off x="7583487" y="3536950"/>
              <a:ext cx="7938" cy="577850"/>
            </a:xfrm>
            <a:prstGeom prst="straightConnector1">
              <a:avLst/>
            </a:prstGeom>
            <a:noFill/>
            <a:ln w="28575" algn="ctr">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 name="TextBox 39"/>
            <p:cNvSpPr txBox="1">
              <a:spLocks noChangeArrowheads="1"/>
            </p:cNvSpPr>
            <p:nvPr/>
          </p:nvSpPr>
          <p:spPr bwMode="gray">
            <a:xfrm>
              <a:off x="7648575" y="3694113"/>
              <a:ext cx="647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spcBef>
                  <a:spcPct val="50000"/>
                </a:spcBef>
                <a:buClr>
                  <a:srgbClr val="F0AB00"/>
                </a:buClr>
                <a:buSzPct val="80000"/>
              </a:pPr>
              <a:r>
                <a:rPr lang="en-US" sz="1800" b="0" dirty="0">
                  <a:solidFill>
                    <a:srgbClr val="595959"/>
                  </a:solidFill>
                  <a:ea typeface="Arial Unicode MS" pitchFamily="34" charset="-128"/>
                  <a:cs typeface="Arial Unicode MS" pitchFamily="34" charset="-128"/>
                </a:rPr>
                <a:t>deploy</a:t>
              </a:r>
            </a:p>
          </p:txBody>
        </p:sp>
        <p:sp>
          <p:nvSpPr>
            <p:cNvPr id="23" name="Rectangle 22"/>
            <p:cNvSpPr/>
            <p:nvPr/>
          </p:nvSpPr>
          <p:spPr bwMode="gray">
            <a:xfrm>
              <a:off x="8464550" y="2203450"/>
              <a:ext cx="1728787" cy="2952750"/>
            </a:xfrm>
            <a:prstGeom prst="rect">
              <a:avLst/>
            </a:prstGeom>
            <a:noFill/>
            <a:ln w="12700" algn="ctr">
              <a:solidFill>
                <a:srgbClr val="666666"/>
              </a:solidFill>
              <a:prstDash val="solid"/>
              <a:miter lim="800000"/>
              <a:headEnd/>
              <a:tailEnd/>
            </a:ln>
          </p:spPr>
          <p:txBody>
            <a:bodyPr lIns="107046" tIns="85638" rIns="107046" bIns="85638" anchor="ctr"/>
            <a:lstStyle/>
            <a:p>
              <a:pPr algn="ctr">
                <a:spcBef>
                  <a:spcPct val="50000"/>
                </a:spcBef>
                <a:buClr>
                  <a:srgbClr val="F0AB00"/>
                </a:buClr>
                <a:buSzPct val="80000"/>
                <a:defRPr/>
              </a:pPr>
              <a:endParaRPr lang="en-US" sz="2799" kern="0" dirty="0">
                <a:solidFill>
                  <a:sysClr val="windowText" lastClr="000000"/>
                </a:solidFill>
                <a:ea typeface="Arial Unicode MS" pitchFamily="34" charset="-128"/>
                <a:cs typeface="Arial Unicode MS" pitchFamily="34" charset="-128"/>
              </a:endParaRPr>
            </a:p>
          </p:txBody>
        </p:sp>
      </p:grpSp>
      <p:sp>
        <p:nvSpPr>
          <p:cNvPr id="25" name="Rectangle 49"/>
          <p:cNvSpPr>
            <a:spLocks noChangeArrowheads="1"/>
          </p:cNvSpPr>
          <p:nvPr/>
        </p:nvSpPr>
        <p:spPr bwMode="auto">
          <a:xfrm>
            <a:off x="325336" y="829909"/>
            <a:ext cx="11560524"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217">
              <a:spcBef>
                <a:spcPts val="1625"/>
              </a:spcBef>
              <a:buClr>
                <a:srgbClr val="F0AB00"/>
              </a:buClr>
              <a:buSzPct val="80000"/>
              <a:defRPr/>
            </a:pPr>
            <a:r>
              <a:rPr lang="en-US" sz="2000" kern="0" dirty="0">
                <a:solidFill>
                  <a:srgbClr val="000000"/>
                </a:solidFill>
              </a:rPr>
              <a:t>Methods of global classes marked with tag interface, available since ABAP 7.4 SP05</a:t>
            </a:r>
          </a:p>
        </p:txBody>
      </p:sp>
    </p:spTree>
    <p:extLst>
      <p:ext uri="{BB962C8B-B14F-4D97-AF65-F5344CB8AC3E}">
        <p14:creationId xmlns:p14="http://schemas.microsoft.com/office/powerpoint/2010/main" val="20773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Integration of Database Procedures into ABAP</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ext Placeholder 2"/>
          <p:cNvSpPr txBox="1">
            <a:spLocks/>
          </p:cNvSpPr>
          <p:nvPr/>
        </p:nvSpPr>
        <p:spPr>
          <a:xfrm>
            <a:off x="324000" y="1690687"/>
            <a:ext cx="11545200" cy="43910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Rectangle 9"/>
          <p:cNvSpPr/>
          <p:nvPr/>
        </p:nvSpPr>
        <p:spPr bwMode="gray">
          <a:xfrm>
            <a:off x="324000" y="1241263"/>
            <a:ext cx="8462191" cy="5510939"/>
          </a:xfrm>
          <a:prstGeom prst="rect">
            <a:avLst/>
          </a:prstGeom>
          <a:solidFill>
            <a:srgbClr val="FFFFFF">
              <a:lumMod val="95000"/>
            </a:srgbClr>
          </a:solidFill>
          <a:ln w="6350" algn="ctr">
            <a:noFill/>
            <a:miter lim="800000"/>
            <a:headEnd/>
            <a:tailEnd/>
          </a:ln>
          <a:effectLst/>
        </p:spPr>
        <p:txBody>
          <a:bodyPr lIns="89979" tIns="71983" rIns="89979" bIns="71983" anchor="ctr"/>
          <a:lstStyle/>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DEFINITION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PUBLIC</a:t>
            </a:r>
          </a:p>
          <a:p>
            <a:pPr>
              <a:spcBef>
                <a:spcPts val="600"/>
              </a:spcBef>
              <a:buClr>
                <a:srgbClr val="F0AB00"/>
              </a:buClr>
              <a:buSzPct val="80000"/>
              <a:defRPr/>
            </a:pPr>
            <a:r>
              <a:rPr lang="en-US" sz="1600" kern="0" dirty="0">
                <a:latin typeface="Courier New" pitchFamily="49" charset="0"/>
                <a:cs typeface="Courier New" pitchFamily="49" charset="0"/>
              </a:rPr>
              <a:t>  FINAL</a:t>
            </a:r>
          </a:p>
          <a:p>
            <a:pPr>
              <a:spcBef>
                <a:spcPts val="600"/>
              </a:spcBef>
              <a:buClr>
                <a:srgbClr val="F0AB00"/>
              </a:buClr>
              <a:buSzPct val="80000"/>
              <a:defRPr/>
            </a:pPr>
            <a:r>
              <a:rPr lang="en-US" sz="1600" kern="0" dirty="0">
                <a:latin typeface="Courier New" pitchFamily="49" charset="0"/>
                <a:cs typeface="Courier New" pitchFamily="49" charset="0"/>
              </a:rPr>
              <a:t>  CREATE PUBLIC .</a:t>
            </a:r>
          </a:p>
          <a:p>
            <a:pPr>
              <a:spcBef>
                <a:spcPts val="600"/>
              </a:spcBef>
              <a:buClr>
                <a:srgbClr val="F0AB00"/>
              </a:buClr>
              <a:buSzPct val="80000"/>
              <a:defRPr/>
            </a:pPr>
            <a:r>
              <a:rPr lang="en-US" sz="1600" kern="0" dirty="0">
                <a:latin typeface="Courier New" pitchFamily="49" charset="0"/>
                <a:cs typeface="Courier New" pitchFamily="49" charset="0"/>
              </a:rPr>
              <a:t>  PUBLIC SECTION.</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INTERFACES</a:t>
            </a:r>
            <a:r>
              <a:rPr lang="en-US" sz="1600" kern="0" dirty="0">
                <a:solidFill>
                  <a:srgbClr val="0076CB"/>
                </a:solidFill>
                <a:latin typeface="Courier New" pitchFamily="49" charset="0"/>
                <a:cs typeface="Courier New" pitchFamily="49" charset="0"/>
              </a:rPr>
              <a:t> if_amdp_marker_hdb .</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CLASS-METHODS</a:t>
            </a:r>
            <a:r>
              <a:rPr lang="en-US" sz="1600" kern="0" dirty="0">
                <a:solidFill>
                  <a:srgbClr val="0076CB"/>
                </a:solidFill>
                <a:latin typeface="Courier New" pitchFamily="49" charset="0"/>
                <a:cs typeface="Courier New" pitchFamily="49" charset="0"/>
              </a:rPr>
              <a:t> get_oia </a:t>
            </a:r>
            <a:r>
              <a:rPr lang="en-US" sz="1600" kern="0" dirty="0">
                <a:latin typeface="Courier New" pitchFamily="49" charset="0"/>
                <a:cs typeface="Courier New" pitchFamily="49" charset="0"/>
              </a:rPr>
              <a:t>EXPORTING VALUE(</a:t>
            </a:r>
            <a:r>
              <a:rPr lang="en-US" sz="1600" kern="0" dirty="0" err="1">
                <a:latin typeface="Courier New" pitchFamily="49" charset="0"/>
                <a:cs typeface="Courier New" pitchFamily="49" charset="0"/>
              </a:rPr>
              <a:t>et_oia</a:t>
            </a:r>
            <a:r>
              <a:rPr lang="en-US" sz="1600" kern="0" dirty="0">
                <a:latin typeface="Courier New" pitchFamily="49" charset="0"/>
                <a:cs typeface="Courier New" pitchFamily="49" charset="0"/>
              </a:rPr>
              <a:t>) type </a:t>
            </a:r>
            <a:r>
              <a:rPr lang="en-US" sz="1600" kern="0" dirty="0">
                <a:solidFill>
                  <a:srgbClr val="0076CB"/>
                </a:solidFill>
                <a:latin typeface="Courier New" pitchFamily="49" charset="0"/>
                <a:cs typeface="Courier New" pitchFamily="49" charset="0"/>
              </a:rPr>
              <a:t>ztt_jan_oia.</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  </a:t>
            </a:r>
            <a:r>
              <a:rPr lang="en-US" sz="1600" kern="0" dirty="0">
                <a:latin typeface="Courier New" pitchFamily="49" charset="0"/>
                <a:cs typeface="Courier New" pitchFamily="49" charset="0"/>
              </a:rPr>
              <a:t>PROTECTED SECTION.</a:t>
            </a:r>
          </a:p>
          <a:p>
            <a:pPr>
              <a:spcBef>
                <a:spcPts val="600"/>
              </a:spcBef>
              <a:buClr>
                <a:srgbClr val="F0AB00"/>
              </a:buClr>
              <a:buSzPct val="80000"/>
              <a:defRPr/>
            </a:pPr>
            <a:r>
              <a:rPr lang="en-US" sz="1600" kern="0" dirty="0">
                <a:latin typeface="Courier New" pitchFamily="49" charset="0"/>
                <a:cs typeface="Courier New" pitchFamily="49" charset="0"/>
              </a:rPr>
              <a:t>  PRIVATE SECTION.</a:t>
            </a:r>
          </a:p>
          <a:p>
            <a:pPr>
              <a:spcBef>
                <a:spcPts val="600"/>
              </a:spcBef>
              <a:buClr>
                <a:srgbClr val="F0AB00"/>
              </a:buClr>
              <a:buSzPct val="80000"/>
              <a:defRPr/>
            </a:pPr>
            <a:r>
              <a:rPr lang="en-US" sz="1600" kern="0" dirty="0">
                <a:latin typeface="Courier New" pitchFamily="49" charset="0"/>
                <a:cs typeface="Courier New" pitchFamily="49" charset="0"/>
              </a:rPr>
              <a:t>ENDCLASS.</a:t>
            </a:r>
          </a:p>
          <a:p>
            <a:pPr>
              <a:spcBef>
                <a:spcPts val="600"/>
              </a:spcBef>
              <a:buClr>
                <a:srgbClr val="F0AB00"/>
              </a:buClr>
              <a:buSzPct val="80000"/>
              <a:defRPr/>
            </a:pPr>
            <a:r>
              <a:rPr lang="en-US" sz="1600" kern="0" dirty="0">
                <a:latin typeface="Courier New" pitchFamily="49" charset="0"/>
                <a:cs typeface="Courier New" pitchFamily="49" charset="0"/>
              </a:rPr>
              <a:t>CLASS</a:t>
            </a:r>
            <a:r>
              <a:rPr lang="en-US" sz="1600" kern="0" dirty="0">
                <a:solidFill>
                  <a:srgbClr val="0076CB"/>
                </a:solidFill>
                <a:latin typeface="Courier New" pitchFamily="49" charset="0"/>
                <a:cs typeface="Courier New" pitchFamily="49" charset="0"/>
              </a:rPr>
              <a:t> zcl_jan_amdp </a:t>
            </a:r>
            <a:r>
              <a:rPr lang="en-US" sz="1600" kern="0" dirty="0">
                <a:latin typeface="Courier New" pitchFamily="49" charset="0"/>
                <a:cs typeface="Courier New" pitchFamily="49" charset="0"/>
              </a:rPr>
              <a:t>IMPLEMENTATION.</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rgbClr val="0076CB"/>
                </a:solidFill>
                <a:latin typeface="Courier New" pitchFamily="49" charset="0"/>
                <a:cs typeface="Courier New" pitchFamily="49" charset="0"/>
              </a:rPr>
              <a:t>  ...</a:t>
            </a:r>
            <a:r>
              <a:rPr lang="en-US" sz="1600" kern="0" dirty="0">
                <a:solidFill>
                  <a:sysClr val="windowText" lastClr="000000"/>
                </a:solidFill>
                <a:latin typeface="Courier New" pitchFamily="49" charset="0"/>
                <a:cs typeface="Courier New" pitchFamily="49" charset="0"/>
              </a:rPr>
              <a:t> </a:t>
            </a:r>
            <a:endParaRPr lang="en-US" sz="1600" kern="0" dirty="0">
              <a:solidFill>
                <a:srgbClr val="0076CB"/>
              </a:solidFill>
              <a:latin typeface="Courier New" pitchFamily="49" charset="0"/>
              <a:cs typeface="Courier New" pitchFamily="49" charset="0"/>
            </a:endParaRP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METHOD</a:t>
            </a:r>
            <a:r>
              <a:rPr lang="en-US" sz="1600" kern="0" dirty="0">
                <a:solidFill>
                  <a:sysClr val="windowText" lastClr="000000"/>
                </a:solidFill>
                <a:latin typeface="Courier New" pitchFamily="49" charset="0"/>
                <a:cs typeface="Courier New" pitchFamily="49" charset="0"/>
              </a:rPr>
              <a:t> execute </a:t>
            </a:r>
            <a:r>
              <a:rPr lang="en-US" sz="1600" kern="0" dirty="0">
                <a:solidFill>
                  <a:srgbClr val="0076CB"/>
                </a:solidFill>
                <a:latin typeface="Courier New" pitchFamily="49" charset="0"/>
                <a:cs typeface="Courier New" pitchFamily="49" charset="0"/>
              </a:rPr>
              <a:t>BY DATABASE PROCEDURE ….</a:t>
            </a:r>
            <a:br>
              <a:rPr lang="en-US" sz="1600" kern="0" dirty="0">
                <a:solidFill>
                  <a:srgbClr val="0076CB"/>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FFFFFF">
                    <a:lumMod val="50000"/>
                  </a:srgbClr>
                </a:solidFill>
                <a:latin typeface="Courier New" pitchFamily="49" charset="0"/>
                <a:cs typeface="Courier New" pitchFamily="49" charset="0"/>
              </a:rPr>
              <a:t>-- SQLScript code</a:t>
            </a:r>
            <a:r>
              <a:rPr lang="en-US" sz="1600" kern="0" dirty="0">
                <a:solidFill>
                  <a:sysClr val="windowText" lastClr="000000"/>
                </a:solidFill>
                <a:latin typeface="Courier New" pitchFamily="49" charset="0"/>
                <a:cs typeface="Courier New" pitchFamily="49" charset="0"/>
              </a:rPr>
              <a:t/>
            </a:r>
            <a:br>
              <a:rPr lang="en-US" sz="1600" kern="0" dirty="0">
                <a:solidFill>
                  <a:sysClr val="windowText" lastClr="000000"/>
                </a:solidFill>
                <a:latin typeface="Courier New" pitchFamily="49" charset="0"/>
                <a:cs typeface="Courier New" pitchFamily="49" charset="0"/>
              </a:rPr>
            </a:br>
            <a:r>
              <a:rPr lang="en-US" sz="1600" kern="0" dirty="0">
                <a:solidFill>
                  <a:sysClr val="windowText" lastClr="000000"/>
                </a:solidFill>
                <a:latin typeface="Courier New" pitchFamily="49" charset="0"/>
                <a:cs typeface="Courier New" pitchFamily="49" charset="0"/>
              </a:rPr>
              <a:t>  </a:t>
            </a:r>
            <a:r>
              <a:rPr lang="en-US" sz="1600" kern="0" dirty="0">
                <a:solidFill>
                  <a:srgbClr val="0076CB"/>
                </a:solidFill>
                <a:latin typeface="Courier New" pitchFamily="49" charset="0"/>
                <a:cs typeface="Courier New" pitchFamily="49" charset="0"/>
              </a:rPr>
              <a:t>ENDMETHOD</a:t>
            </a:r>
            <a:r>
              <a:rPr lang="en-US" sz="1600" kern="0" dirty="0">
                <a:solidFill>
                  <a:sysClr val="windowText" lastClr="000000"/>
                </a:solidFill>
                <a:latin typeface="Courier New" pitchFamily="49" charset="0"/>
                <a:cs typeface="Courier New" pitchFamily="49" charset="0"/>
              </a:rPr>
              <a:t>.</a:t>
            </a:r>
          </a:p>
          <a:p>
            <a:pPr>
              <a:spcBef>
                <a:spcPts val="600"/>
              </a:spcBef>
              <a:buClr>
                <a:srgbClr val="F0AB00"/>
              </a:buClr>
              <a:buSzPct val="80000"/>
              <a:defRPr/>
            </a:pPr>
            <a:r>
              <a:rPr lang="en-US" sz="1600" kern="0" dirty="0">
                <a:solidFill>
                  <a:srgbClr val="0076CB"/>
                </a:solidFill>
                <a:latin typeface="Courier New" pitchFamily="49" charset="0"/>
                <a:cs typeface="Courier New" pitchFamily="49" charset="0"/>
              </a:rPr>
              <a:t>ENDCLASS</a:t>
            </a:r>
            <a:r>
              <a:rPr lang="en-US" sz="1600" kern="0" dirty="0">
                <a:solidFill>
                  <a:sysClr val="windowText" lastClr="000000"/>
                </a:solidFill>
                <a:latin typeface="Courier New" pitchFamily="49" charset="0"/>
                <a:cs typeface="Courier New" pitchFamily="49" charset="0"/>
              </a:rPr>
              <a:t>.</a:t>
            </a:r>
          </a:p>
        </p:txBody>
      </p:sp>
      <p:sp>
        <p:nvSpPr>
          <p:cNvPr id="11" name="Line Callout 1 (Accent Bar) 10"/>
          <p:cNvSpPr/>
          <p:nvPr/>
        </p:nvSpPr>
        <p:spPr bwMode="gray">
          <a:xfrm>
            <a:off x="9269858" y="4797901"/>
            <a:ext cx="2675906" cy="814200"/>
          </a:xfrm>
          <a:prstGeom prst="accentCallout1">
            <a:avLst>
              <a:gd name="adj1" fmla="val 15058"/>
              <a:gd name="adj2" fmla="val -4528"/>
              <a:gd name="adj3" fmla="val 75969"/>
              <a:gd name="adj4" fmla="val -146946"/>
            </a:avLst>
          </a:prstGeom>
          <a:solidFill>
            <a:schemeClr val="tx2">
              <a:lumMod val="20000"/>
              <a:lumOff val="80000"/>
            </a:schemeClr>
          </a:solidFill>
          <a:ln w="9525" cap="flat" cmpd="sng" algn="ctr">
            <a:solidFill>
              <a:srgbClr val="000000"/>
            </a:solidFill>
            <a:prstDash val="solid"/>
            <a:headEnd/>
            <a:tailEnd/>
          </a:ln>
          <a:effectLst/>
        </p:spPr>
        <p:txBody>
          <a:bodyPr lIns="35992" tIns="71983" rIns="35992" bIns="71983" anchor="ctr"/>
          <a:lstStyle/>
          <a:p>
            <a:pPr algn="ctr" defTabSz="914217">
              <a:spcBef>
                <a:spcPct val="50000"/>
              </a:spcBef>
              <a:buClr>
                <a:srgbClr val="F0AB00"/>
              </a:buClr>
              <a:buSzPct val="80000"/>
              <a:defRPr/>
            </a:pPr>
            <a:r>
              <a:rPr lang="en-US" sz="1800" kern="0" dirty="0">
                <a:solidFill>
                  <a:srgbClr val="000000"/>
                </a:solidFill>
                <a:ea typeface="Arial Unicode MS" pitchFamily="34" charset="-128"/>
                <a:cs typeface="Arial Unicode MS" pitchFamily="34" charset="-128"/>
              </a:rPr>
              <a:t>Method container</a:t>
            </a:r>
            <a:br>
              <a:rPr lang="en-US" sz="1800" kern="0" dirty="0">
                <a:solidFill>
                  <a:srgbClr val="000000"/>
                </a:solidFill>
                <a:ea typeface="Arial Unicode MS" pitchFamily="34" charset="-128"/>
                <a:cs typeface="Arial Unicode MS" pitchFamily="34" charset="-128"/>
              </a:rPr>
            </a:br>
            <a:r>
              <a:rPr lang="en-US" sz="1800" kern="0" dirty="0">
                <a:solidFill>
                  <a:srgbClr val="000000"/>
                </a:solidFill>
                <a:ea typeface="Arial Unicode MS" pitchFamily="34" charset="-128"/>
                <a:cs typeface="Arial Unicode MS" pitchFamily="34" charset="-128"/>
              </a:rPr>
              <a:t>for an AMDP</a:t>
            </a:r>
          </a:p>
        </p:txBody>
      </p:sp>
      <p:sp>
        <p:nvSpPr>
          <p:cNvPr id="3" name="Rectangle 2"/>
          <p:cNvSpPr/>
          <p:nvPr/>
        </p:nvSpPr>
        <p:spPr>
          <a:xfrm>
            <a:off x="324000" y="779090"/>
            <a:ext cx="9144000" cy="369332"/>
          </a:xfrm>
          <a:prstGeom prst="rect">
            <a:avLst/>
          </a:prstGeom>
        </p:spPr>
        <p:txBody>
          <a:bodyPr wrap="square">
            <a:spAutoFit/>
          </a:bodyPr>
          <a:lstStyle/>
          <a:p>
            <a:pPr lvl="0"/>
            <a:r>
              <a:rPr lang="en-US" kern="0" dirty="0">
                <a:solidFill>
                  <a:srgbClr val="000000"/>
                </a:solidFill>
              </a:rPr>
              <a:t>Standard ABAP class methods are used as containers for the implementation of AMDPs</a:t>
            </a:r>
          </a:p>
        </p:txBody>
      </p:sp>
    </p:spTree>
    <p:extLst>
      <p:ext uri="{BB962C8B-B14F-4D97-AF65-F5344CB8AC3E}">
        <p14:creationId xmlns:p14="http://schemas.microsoft.com/office/powerpoint/2010/main" val="14980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Download Free png Spider Sense Spider Man - Spider Man Comic Png Free PNG  Images ... - DLP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57" y="71200"/>
            <a:ext cx="7711440" cy="6722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308148"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sp>
        <p:nvSpPr>
          <p:cNvPr id="8" name="Rectangle 7"/>
          <p:cNvSpPr/>
          <p:nvPr/>
        </p:nvSpPr>
        <p:spPr>
          <a:xfrm>
            <a:off x="303194" y="866593"/>
            <a:ext cx="9819861" cy="400110"/>
          </a:xfrm>
          <a:prstGeom prst="rect">
            <a:avLst/>
          </a:prstGeom>
        </p:spPr>
        <p:txBody>
          <a:bodyPr wrap="square">
            <a:spAutoFit/>
          </a:bodyPr>
          <a:lstStyle/>
          <a:p>
            <a:r>
              <a:rPr lang="en-US" sz="2000" dirty="0"/>
              <a:t> </a:t>
            </a:r>
            <a:r>
              <a:rPr lang="en-US" sz="2000" dirty="0">
                <a:hlinkClick r:id="rId4"/>
              </a:rPr>
              <a:t>AMDP Code</a:t>
            </a:r>
            <a:endParaRPr lang="en-US" sz="2000" dirty="0"/>
          </a:p>
        </p:txBody>
      </p:sp>
    </p:spTree>
    <p:extLst>
      <p:ext uri="{BB962C8B-B14F-4D97-AF65-F5344CB8AC3E}">
        <p14:creationId xmlns:p14="http://schemas.microsoft.com/office/powerpoint/2010/main" val="212728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Core Data &amp; Services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Rectangle 5"/>
          <p:cNvSpPr/>
          <p:nvPr/>
        </p:nvSpPr>
        <p:spPr>
          <a:xfrm>
            <a:off x="261764" y="4711940"/>
            <a:ext cx="11444058" cy="923330"/>
          </a:xfrm>
          <a:prstGeom prst="rect">
            <a:avLst/>
          </a:prstGeom>
        </p:spPr>
        <p:txBody>
          <a:bodyPr wrap="square">
            <a:spAutoFit/>
          </a:bodyPr>
          <a:lstStyle/>
          <a:p>
            <a:pPr algn="just"/>
            <a:r>
              <a:rPr lang="en-US" b="1" dirty="0">
                <a:solidFill>
                  <a:srgbClr val="202124"/>
                </a:solidFill>
              </a:rPr>
              <a:t>CDS</a:t>
            </a:r>
            <a:r>
              <a:rPr lang="en-US" dirty="0">
                <a:solidFill>
                  <a:srgbClr val="202124"/>
                </a:solidFill>
              </a:rPr>
              <a:t> stands for Core Data Services. This is the new programming paradigm within new SAP environment specifically </a:t>
            </a:r>
            <a:r>
              <a:rPr lang="en-US" b="1" dirty="0">
                <a:solidFill>
                  <a:srgbClr val="202124"/>
                </a:solidFill>
              </a:rPr>
              <a:t>S</a:t>
            </a:r>
            <a:r>
              <a:rPr lang="en-US" dirty="0">
                <a:solidFill>
                  <a:srgbClr val="202124"/>
                </a:solidFill>
              </a:rPr>
              <a:t>/</a:t>
            </a:r>
            <a:r>
              <a:rPr lang="en-US" b="1" dirty="0">
                <a:solidFill>
                  <a:srgbClr val="202124"/>
                </a:solidFill>
              </a:rPr>
              <a:t>4HANA</a:t>
            </a:r>
            <a:r>
              <a:rPr lang="en-US" dirty="0">
                <a:solidFill>
                  <a:srgbClr val="202124"/>
                </a:solidFill>
              </a:rPr>
              <a:t> systems. So </a:t>
            </a:r>
            <a:r>
              <a:rPr lang="en-US" b="1" dirty="0">
                <a:solidFill>
                  <a:srgbClr val="202124"/>
                </a:solidFill>
              </a:rPr>
              <a:t>CDS views</a:t>
            </a:r>
            <a:r>
              <a:rPr lang="en-US" dirty="0">
                <a:solidFill>
                  <a:srgbClr val="202124"/>
                </a:solidFill>
              </a:rPr>
              <a:t> are the new programming design concepts which can achieve Code-to-Data paradigm which actually means Code push down into the database for processing.</a:t>
            </a:r>
            <a:endParaRPr lang="en-US" dirty="0"/>
          </a:p>
        </p:txBody>
      </p:sp>
      <p:pic>
        <p:nvPicPr>
          <p:cNvPr id="1026" name="Picture 2" descr="Premium Vector | Business seminar"/>
          <p:cNvPicPr>
            <a:picLocks noChangeAspect="1" noChangeArrowheads="1"/>
          </p:cNvPicPr>
          <p:nvPr/>
        </p:nvPicPr>
        <p:blipFill rotWithShape="1">
          <a:blip r:embed="rId3">
            <a:extLst>
              <a:ext uri="{28A0092B-C50C-407E-A947-70E740481C1C}">
                <a14:useLocalDpi xmlns:a14="http://schemas.microsoft.com/office/drawing/2010/main" val="0"/>
              </a:ext>
            </a:extLst>
          </a:blip>
          <a:srcRect t="4702" b="15616"/>
          <a:stretch/>
        </p:blipFill>
        <p:spPr bwMode="auto">
          <a:xfrm>
            <a:off x="2262670" y="1162930"/>
            <a:ext cx="5962650" cy="33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0232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6046</TotalTime>
  <Words>2210</Words>
  <Application>Microsoft Office PowerPoint</Application>
  <PresentationFormat>Widescreen</PresentationFormat>
  <Paragraphs>252</Paragraphs>
  <Slides>23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 Unicode MS</vt:lpstr>
      <vt:lpstr>Arial</vt:lpstr>
      <vt:lpstr>Avenir Black</vt:lpstr>
      <vt:lpstr>Avenir Book</vt:lpstr>
      <vt:lpstr>Avenir Light</vt:lpstr>
      <vt:lpstr>Calibri</vt:lpstr>
      <vt:lpstr>Calibri Light</vt:lpstr>
      <vt:lpstr>Candara</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557</cp:revision>
  <dcterms:created xsi:type="dcterms:W3CDTF">2016-07-10T03:33:26Z</dcterms:created>
  <dcterms:modified xsi:type="dcterms:W3CDTF">2021-05-22T07:06:09Z</dcterms:modified>
</cp:coreProperties>
</file>